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4" r:id="rId46"/>
    <p:sldId id="293" r:id="rId47"/>
    <p:sldId id="295" r:id="rId48"/>
    <p:sldId id="296" r:id="rId49"/>
    <p:sldId id="297" r:id="rId50"/>
    <p:sldId id="298" r:id="rId51"/>
    <p:sldId id="299" r:id="rId52"/>
    <p:sldId id="300" r:id="rId5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9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4E744-654A-446C-BC0E-3A5BFF0D9289}" type="datetimeFigureOut">
              <a:rPr lang="es-CO" smtClean="0"/>
              <a:t>27/02/2024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659D6-998D-4BFE-88F2-1B67718B68A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854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4E744-654A-446C-BC0E-3A5BFF0D9289}" type="datetimeFigureOut">
              <a:rPr lang="es-CO" smtClean="0"/>
              <a:t>27/02/2024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659D6-998D-4BFE-88F2-1B67718B68A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63533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4E744-654A-446C-BC0E-3A5BFF0D9289}" type="datetimeFigureOut">
              <a:rPr lang="es-CO" smtClean="0"/>
              <a:t>27/02/2024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659D6-998D-4BFE-88F2-1B67718B68A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8738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4E744-654A-446C-BC0E-3A5BFF0D9289}" type="datetimeFigureOut">
              <a:rPr lang="es-CO" smtClean="0"/>
              <a:t>27/02/2024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659D6-998D-4BFE-88F2-1B67718B68A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9064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4E744-654A-446C-BC0E-3A5BFF0D9289}" type="datetimeFigureOut">
              <a:rPr lang="es-CO" smtClean="0"/>
              <a:t>27/02/2024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659D6-998D-4BFE-88F2-1B67718B68A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2288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4E744-654A-446C-BC0E-3A5BFF0D9289}" type="datetimeFigureOut">
              <a:rPr lang="es-CO" smtClean="0"/>
              <a:t>27/02/2024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659D6-998D-4BFE-88F2-1B67718B68A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4096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4E744-654A-446C-BC0E-3A5BFF0D9289}" type="datetimeFigureOut">
              <a:rPr lang="es-CO" smtClean="0"/>
              <a:t>27/02/2024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659D6-998D-4BFE-88F2-1B67718B68A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5141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4E744-654A-446C-BC0E-3A5BFF0D9289}" type="datetimeFigureOut">
              <a:rPr lang="es-CO" smtClean="0"/>
              <a:t>27/02/2024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659D6-998D-4BFE-88F2-1B67718B68A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01914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4E744-654A-446C-BC0E-3A5BFF0D9289}" type="datetimeFigureOut">
              <a:rPr lang="es-CO" smtClean="0"/>
              <a:t>27/02/2024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659D6-998D-4BFE-88F2-1B67718B68A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2952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4E744-654A-446C-BC0E-3A5BFF0D9289}" type="datetimeFigureOut">
              <a:rPr lang="es-CO" smtClean="0"/>
              <a:t>27/02/2024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659D6-998D-4BFE-88F2-1B67718B68A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2125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4E744-654A-446C-BC0E-3A5BFF0D9289}" type="datetimeFigureOut">
              <a:rPr lang="es-CO" smtClean="0"/>
              <a:t>27/02/2024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659D6-998D-4BFE-88F2-1B67718B68A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898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4E744-654A-446C-BC0E-3A5BFF0D9289}" type="datetimeFigureOut">
              <a:rPr lang="es-CO" smtClean="0"/>
              <a:t>27/02/2024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659D6-998D-4BFE-88F2-1B67718B68A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156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mblerinstitute.com/blog/el-futuro-del-desarrollo-web/?utm_source=intern&amp;utm_medium=blog&amp;utm_campaign=post22postman" TargetMode="External"/><Relationship Id="rId2" Type="http://schemas.openxmlformats.org/officeDocument/2006/relationships/hyperlink" Target="https://assemblerinstitute.com/blog/10-tips-utiles-para-aprender-programacion/?utm_source=intern&amp;utm_medium=blog&amp;utm_campaign=post22postma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mblerinstitute.com/blog/que-es-cloud-computing/?utm_source=intern&amp;utm_medium=blog&amp;utm_campaign=post22postman" TargetMode="External"/><Relationship Id="rId2" Type="http://schemas.openxmlformats.org/officeDocument/2006/relationships/hyperlink" Target="https://assemblerinstitute.com/blog/backend-vs-frontend/?utm_source=intern&amp;utm_medium=blog&amp;utm_campaign=post22postma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87" y="1161733"/>
            <a:ext cx="9850225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04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76775" y="295422"/>
            <a:ext cx="10777025" cy="5881541"/>
          </a:xfrm>
        </p:spPr>
        <p:txBody>
          <a:bodyPr/>
          <a:lstStyle/>
          <a:p>
            <a:pPr algn="just"/>
            <a:r>
              <a:rPr lang="es-ES" dirty="0" err="1" smtClean="0">
                <a:solidFill>
                  <a:schemeClr val="bg1"/>
                </a:solidFill>
              </a:rPr>
              <a:t>Postman</a:t>
            </a:r>
            <a:r>
              <a:rPr lang="es-ES" dirty="0" smtClean="0">
                <a:solidFill>
                  <a:schemeClr val="bg1"/>
                </a:solidFill>
              </a:rPr>
              <a:t> ofrece la posibilidad de</a:t>
            </a:r>
            <a:r>
              <a:rPr lang="es-ES" b="1" dirty="0" smtClean="0">
                <a:solidFill>
                  <a:schemeClr val="bg1"/>
                </a:solidFill>
              </a:rPr>
              <a:t> desarrollar y crear peticiones HTTP a cualquier API</a:t>
            </a:r>
            <a:r>
              <a:rPr lang="es-ES" dirty="0" smtClean="0">
                <a:solidFill>
                  <a:schemeClr val="bg1"/>
                </a:solidFill>
              </a:rPr>
              <a:t> a través de una interfaz gráfica. De esta manera, se convierte en una herramienta muy práctica para programar y realizar pruebas para comprobar que los desarrollos que están llevando a cabo los programadores se están ejecutando correctamente. </a:t>
            </a:r>
          </a:p>
          <a:p>
            <a:endParaRPr lang="es-ES" dirty="0" smtClean="0">
              <a:solidFill>
                <a:schemeClr val="bg1"/>
              </a:solidFill>
            </a:endParaRPr>
          </a:p>
          <a:p>
            <a:r>
              <a:rPr lang="es-ES" b="1" dirty="0" smtClean="0">
                <a:solidFill>
                  <a:srgbClr val="FFC000"/>
                </a:solidFill>
              </a:rPr>
              <a:t>Crear y probar colecciones de </a:t>
            </a:r>
            <a:r>
              <a:rPr lang="es-ES" b="1" dirty="0" err="1" smtClean="0">
                <a:solidFill>
                  <a:srgbClr val="FFC000"/>
                </a:solidFill>
              </a:rPr>
              <a:t>APIs</a:t>
            </a:r>
            <a:endParaRPr lang="es-ES" b="1" dirty="0" smtClean="0">
              <a:solidFill>
                <a:srgbClr val="FFC000"/>
              </a:solidFill>
            </a:endParaRPr>
          </a:p>
          <a:p>
            <a:endParaRPr lang="es-ES" b="1" dirty="0" smtClean="0">
              <a:solidFill>
                <a:schemeClr val="bg1"/>
              </a:solidFill>
            </a:endParaRPr>
          </a:p>
          <a:p>
            <a:pPr algn="just"/>
            <a:r>
              <a:rPr lang="es-ES" dirty="0" smtClean="0">
                <a:solidFill>
                  <a:schemeClr val="bg1"/>
                </a:solidFill>
              </a:rPr>
              <a:t>Como hemos comentado, con </a:t>
            </a:r>
            <a:r>
              <a:rPr lang="es-ES" dirty="0" err="1" smtClean="0">
                <a:solidFill>
                  <a:schemeClr val="bg1"/>
                </a:solidFill>
              </a:rPr>
              <a:t>Postman</a:t>
            </a:r>
            <a:r>
              <a:rPr lang="es-ES" dirty="0" smtClean="0">
                <a:solidFill>
                  <a:schemeClr val="bg1"/>
                </a:solidFill>
              </a:rPr>
              <a:t> podemos probar colecciones de </a:t>
            </a:r>
            <a:r>
              <a:rPr lang="es-ES" dirty="0" err="1" smtClean="0">
                <a:solidFill>
                  <a:schemeClr val="bg1"/>
                </a:solidFill>
              </a:rPr>
              <a:t>APIs</a:t>
            </a:r>
            <a:r>
              <a:rPr lang="es-ES" dirty="0" smtClean="0">
                <a:solidFill>
                  <a:schemeClr val="bg1"/>
                </a:solidFill>
              </a:rPr>
              <a:t>, ya sea para </a:t>
            </a:r>
            <a:r>
              <a:rPr lang="es-ES" dirty="0" err="1" smtClean="0">
                <a:solidFill>
                  <a:schemeClr val="bg1"/>
                </a:solidFill>
              </a:rPr>
              <a:t>Frontend</a:t>
            </a:r>
            <a:r>
              <a:rPr lang="es-ES" dirty="0" smtClean="0">
                <a:solidFill>
                  <a:schemeClr val="bg1"/>
                </a:solidFill>
              </a:rPr>
              <a:t> como </a:t>
            </a:r>
            <a:r>
              <a:rPr lang="es-ES" dirty="0" err="1" smtClean="0">
                <a:solidFill>
                  <a:schemeClr val="bg1"/>
                </a:solidFill>
              </a:rPr>
              <a:t>Backend</a:t>
            </a:r>
            <a:r>
              <a:rPr lang="es-ES" dirty="0" smtClean="0">
                <a:solidFill>
                  <a:schemeClr val="bg1"/>
                </a:solidFill>
              </a:rPr>
              <a:t>. Además, las colecciones de </a:t>
            </a:r>
            <a:r>
              <a:rPr lang="es-ES" dirty="0" err="1" smtClean="0">
                <a:solidFill>
                  <a:schemeClr val="bg1"/>
                </a:solidFill>
              </a:rPr>
              <a:t>Postman</a:t>
            </a:r>
            <a:r>
              <a:rPr lang="es-ES" dirty="0" smtClean="0">
                <a:solidFill>
                  <a:schemeClr val="bg1"/>
                </a:solidFill>
              </a:rPr>
              <a:t> ayudan a los desarrolladores a organizar las solicitudes de API que están relacionadas. 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06404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8371" y="475127"/>
            <a:ext cx="11288151" cy="6136688"/>
          </a:xfrm>
        </p:spPr>
        <p:txBody>
          <a:bodyPr>
            <a:normAutofit/>
          </a:bodyPr>
          <a:lstStyle/>
          <a:p>
            <a:r>
              <a:rPr lang="es-ES" sz="3200" b="1" dirty="0" smtClean="0">
                <a:solidFill>
                  <a:srgbClr val="FFC000"/>
                </a:solidFill>
              </a:rPr>
              <a:t>Gestión del Ciclo de Vida de las API</a:t>
            </a:r>
          </a:p>
          <a:p>
            <a:endParaRPr lang="es-ES" sz="3200" b="1" dirty="0" smtClean="0">
              <a:solidFill>
                <a:schemeClr val="bg1"/>
              </a:solidFill>
            </a:endParaRPr>
          </a:p>
          <a:p>
            <a:r>
              <a:rPr lang="es-ES" sz="3200" dirty="0" smtClean="0">
                <a:solidFill>
                  <a:schemeClr val="bg1"/>
                </a:solidFill>
              </a:rPr>
              <a:t>Esta plataforma permite hacer una gestión del ciclo de vida de las </a:t>
            </a:r>
            <a:r>
              <a:rPr lang="es-ES" sz="3200" dirty="0" err="1" smtClean="0">
                <a:solidFill>
                  <a:schemeClr val="bg1"/>
                </a:solidFill>
              </a:rPr>
              <a:t>APIs</a:t>
            </a:r>
            <a:r>
              <a:rPr lang="es-ES" sz="3200" dirty="0" smtClean="0">
                <a:solidFill>
                  <a:schemeClr val="bg1"/>
                </a:solidFill>
              </a:rPr>
              <a:t>, de su conceptualización, desarrollo, ejecución y mantenimiento.</a:t>
            </a:r>
          </a:p>
          <a:p>
            <a:endParaRPr lang="es-ES" sz="3200" dirty="0" smtClean="0">
              <a:solidFill>
                <a:schemeClr val="bg1"/>
              </a:solidFill>
            </a:endParaRPr>
          </a:p>
          <a:p>
            <a:r>
              <a:rPr lang="es-ES" sz="3200" b="1" dirty="0" smtClean="0">
                <a:solidFill>
                  <a:srgbClr val="FFC000"/>
                </a:solidFill>
              </a:rPr>
              <a:t>Administrar documentación</a:t>
            </a:r>
          </a:p>
          <a:p>
            <a:r>
              <a:rPr lang="es-ES" sz="3200" dirty="0" smtClean="0">
                <a:solidFill>
                  <a:schemeClr val="bg1"/>
                </a:solidFill>
              </a:rPr>
              <a:t>Con </a:t>
            </a:r>
            <a:r>
              <a:rPr lang="es-ES" sz="3200" dirty="0" err="1" smtClean="0">
                <a:solidFill>
                  <a:schemeClr val="bg1"/>
                </a:solidFill>
              </a:rPr>
              <a:t>Postman</a:t>
            </a:r>
            <a:r>
              <a:rPr lang="es-ES" sz="3200" dirty="0" smtClean="0">
                <a:solidFill>
                  <a:schemeClr val="bg1"/>
                </a:solidFill>
              </a:rPr>
              <a:t> parece todo más sencillo, ya que da la posibilidad de crear documentación fundamentada en las API y en las colecciones que se hayan desarrollado y, además, hacerla pública. 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3366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3557" y="154746"/>
            <a:ext cx="11451102" cy="6414866"/>
          </a:xfrm>
        </p:spPr>
        <p:txBody>
          <a:bodyPr>
            <a:noAutofit/>
          </a:bodyPr>
          <a:lstStyle/>
          <a:p>
            <a:endParaRPr lang="es-ES" dirty="0" smtClean="0">
              <a:solidFill>
                <a:srgbClr val="FFC000"/>
              </a:solidFill>
            </a:endParaRPr>
          </a:p>
          <a:p>
            <a:r>
              <a:rPr lang="es-ES" sz="3000" b="1" dirty="0" smtClean="0">
                <a:solidFill>
                  <a:srgbClr val="FFC000"/>
                </a:solidFill>
              </a:rPr>
              <a:t>Trabajar con entornos de colaboración</a:t>
            </a:r>
          </a:p>
          <a:p>
            <a:r>
              <a:rPr lang="es-ES" sz="3000" dirty="0" smtClean="0">
                <a:solidFill>
                  <a:schemeClr val="bg1"/>
                </a:solidFill>
              </a:rPr>
              <a:t>Esta plataforma también permite trabajar con entornos para después poder compartir la información con el resto de miembros del equipo que forman parte del desarrollo de la API.</a:t>
            </a:r>
          </a:p>
          <a:p>
            <a:pPr algn="just"/>
            <a:endParaRPr lang="es-ES" sz="3000" b="1" dirty="0" smtClean="0">
              <a:solidFill>
                <a:srgbClr val="FFC000"/>
              </a:solidFill>
            </a:endParaRPr>
          </a:p>
          <a:p>
            <a:pPr algn="just"/>
            <a:r>
              <a:rPr lang="es-ES" sz="3000" b="1" dirty="0" smtClean="0">
                <a:solidFill>
                  <a:srgbClr val="FFC000"/>
                </a:solidFill>
              </a:rPr>
              <a:t>Establecer variables</a:t>
            </a:r>
          </a:p>
          <a:p>
            <a:pPr algn="just"/>
            <a:endParaRPr lang="es-ES" sz="3000" b="1" dirty="0" smtClean="0">
              <a:solidFill>
                <a:schemeClr val="bg1"/>
              </a:solidFill>
            </a:endParaRPr>
          </a:p>
          <a:p>
            <a:pPr algn="just"/>
            <a:r>
              <a:rPr lang="es-ES" sz="3000" dirty="0" smtClean="0">
                <a:solidFill>
                  <a:schemeClr val="bg1"/>
                </a:solidFill>
              </a:rPr>
              <a:t>En </a:t>
            </a:r>
            <a:r>
              <a:rPr lang="es-ES" sz="3000" b="1" dirty="0" err="1" smtClean="0">
                <a:solidFill>
                  <a:schemeClr val="bg1"/>
                </a:solidFill>
              </a:rPr>
              <a:t>Postman</a:t>
            </a:r>
            <a:r>
              <a:rPr lang="es-ES" sz="3000" dirty="0" smtClean="0">
                <a:solidFill>
                  <a:schemeClr val="bg1"/>
                </a:solidFill>
              </a:rPr>
              <a:t> pueden establecerse variables de entorno y globales, que posteriormente se utilizarán en las pruebas de las </a:t>
            </a:r>
            <a:r>
              <a:rPr lang="es-ES" sz="3000" dirty="0" err="1" smtClean="0">
                <a:solidFill>
                  <a:schemeClr val="bg1"/>
                </a:solidFill>
              </a:rPr>
              <a:t>APIs</a:t>
            </a:r>
            <a:r>
              <a:rPr lang="es-ES" sz="3000" dirty="0" smtClean="0">
                <a:solidFill>
                  <a:schemeClr val="bg1"/>
                </a:solidFill>
              </a:rPr>
              <a:t>. </a:t>
            </a:r>
          </a:p>
          <a:p>
            <a:pPr algn="just"/>
            <a:r>
              <a:rPr lang="es-ES" sz="3000" dirty="0" smtClean="0">
                <a:solidFill>
                  <a:schemeClr val="bg1"/>
                </a:solidFill>
              </a:rPr>
              <a:t>Además, esta es una funcionalidad muy útil cuando se llevan a cabo distintos proyectos o cuando quieres ejecutar varios entornos para un mismo proyecto.</a:t>
            </a:r>
          </a:p>
          <a:p>
            <a:pPr marL="0" indent="0" algn="just">
              <a:buNone/>
            </a:pPr>
            <a:r>
              <a:rPr lang="es-ES" dirty="0" smtClean="0">
                <a:solidFill>
                  <a:schemeClr val="bg1"/>
                </a:solidFill>
              </a:rPr>
              <a:t> </a:t>
            </a:r>
            <a:endParaRPr lang="es-CO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892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72196" y="1125415"/>
            <a:ext cx="10481603" cy="505154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endParaRPr lang="es-ES" dirty="0" smtClean="0">
              <a:solidFill>
                <a:schemeClr val="bg1"/>
              </a:solidFill>
            </a:endParaRPr>
          </a:p>
          <a:p>
            <a:pPr algn="just"/>
            <a:r>
              <a:rPr lang="es-ES" sz="3200" b="1" dirty="0" smtClean="0">
                <a:solidFill>
                  <a:srgbClr val="FFC000"/>
                </a:solidFill>
              </a:rPr>
              <a:t>Automatizar test de integración</a:t>
            </a:r>
          </a:p>
          <a:p>
            <a:pPr algn="just"/>
            <a:endParaRPr lang="es-ES" sz="3200" b="1" dirty="0" smtClean="0">
              <a:solidFill>
                <a:schemeClr val="bg1"/>
              </a:solidFill>
            </a:endParaRPr>
          </a:p>
          <a:p>
            <a:pPr algn="just"/>
            <a:r>
              <a:rPr lang="es-ES" sz="3200" dirty="0" err="1" smtClean="0">
                <a:solidFill>
                  <a:schemeClr val="bg1"/>
                </a:solidFill>
              </a:rPr>
              <a:t>Postman</a:t>
            </a:r>
            <a:r>
              <a:rPr lang="es-ES" sz="3200" dirty="0" smtClean="0">
                <a:solidFill>
                  <a:schemeClr val="bg1"/>
                </a:solidFill>
              </a:rPr>
              <a:t> también permite</a:t>
            </a:r>
            <a:r>
              <a:rPr lang="es-ES" sz="3200" b="1" dirty="0" smtClean="0">
                <a:solidFill>
                  <a:schemeClr val="bg1"/>
                </a:solidFill>
              </a:rPr>
              <a:t> automatizar de forma muy simple test de integración para los proyectos</a:t>
            </a:r>
            <a:r>
              <a:rPr lang="es-ES" sz="3200" dirty="0" smtClean="0">
                <a:solidFill>
                  <a:schemeClr val="bg1"/>
                </a:solidFill>
              </a:rPr>
              <a:t>. Además, la plataforma hace uso de </a:t>
            </a:r>
            <a:r>
              <a:rPr lang="es-ES" sz="3200" dirty="0" err="1" smtClean="0">
                <a:solidFill>
                  <a:schemeClr val="bg1"/>
                </a:solidFill>
              </a:rPr>
              <a:t>Javascript</a:t>
            </a:r>
            <a:r>
              <a:rPr lang="es-ES" sz="3200" dirty="0" smtClean="0">
                <a:solidFill>
                  <a:schemeClr val="bg1"/>
                </a:solidFill>
              </a:rPr>
              <a:t> para programar los test. Si no se tienen conocimientos de </a:t>
            </a:r>
            <a:r>
              <a:rPr lang="es-ES" sz="3200" dirty="0" err="1" smtClean="0">
                <a:solidFill>
                  <a:schemeClr val="bg1"/>
                </a:solidFill>
              </a:rPr>
              <a:t>Javascript</a:t>
            </a:r>
            <a:r>
              <a:rPr lang="es-ES" sz="3200" dirty="0" smtClean="0">
                <a:solidFill>
                  <a:schemeClr val="bg1"/>
                </a:solidFill>
              </a:rPr>
              <a:t>, la plataforma ofrece un grupo de </a:t>
            </a:r>
            <a:r>
              <a:rPr lang="es-ES" sz="3200" i="1" dirty="0" err="1" smtClean="0">
                <a:solidFill>
                  <a:schemeClr val="bg1"/>
                </a:solidFill>
              </a:rPr>
              <a:t>snippets</a:t>
            </a:r>
            <a:r>
              <a:rPr lang="es-ES" sz="3200" i="1" dirty="0" smtClean="0">
                <a:solidFill>
                  <a:schemeClr val="bg1"/>
                </a:solidFill>
              </a:rPr>
              <a:t> </a:t>
            </a:r>
            <a:r>
              <a:rPr lang="es-ES" sz="3200" dirty="0" smtClean="0">
                <a:solidFill>
                  <a:schemeClr val="bg1"/>
                </a:solidFill>
              </a:rPr>
              <a:t>que permiten desarrollar los test muy fácilmente. </a:t>
            </a:r>
          </a:p>
          <a:p>
            <a:pPr algn="just"/>
            <a:r>
              <a:rPr lang="es-ES" sz="3200" dirty="0" smtClean="0">
                <a:solidFill>
                  <a:schemeClr val="bg1"/>
                </a:solidFill>
              </a:rPr>
              <a:t>Para comprender esta herramienta, es necesario tener conocimientos de desarrollo web. </a:t>
            </a:r>
            <a:endParaRPr lang="es-CO" sz="3200" dirty="0" smtClean="0">
              <a:solidFill>
                <a:schemeClr val="bg1"/>
              </a:solidFill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0972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7114" y="365760"/>
            <a:ext cx="10706686" cy="5811203"/>
          </a:xfrm>
        </p:spPr>
        <p:txBody>
          <a:bodyPr>
            <a:normAutofit/>
          </a:bodyPr>
          <a:lstStyle/>
          <a:p>
            <a:r>
              <a:rPr lang="es-ES" sz="3600" b="1" dirty="0" smtClean="0">
                <a:solidFill>
                  <a:srgbClr val="FFC000"/>
                </a:solidFill>
              </a:rPr>
              <a:t>Ventajas de la herramienta </a:t>
            </a:r>
            <a:r>
              <a:rPr lang="es-ES" sz="3600" b="1" dirty="0" err="1" smtClean="0">
                <a:solidFill>
                  <a:srgbClr val="FFC000"/>
                </a:solidFill>
              </a:rPr>
              <a:t>Postman</a:t>
            </a:r>
            <a:r>
              <a:rPr lang="es-ES" sz="3600" b="1" dirty="0" smtClean="0">
                <a:solidFill>
                  <a:schemeClr val="bg1"/>
                </a:solidFill>
              </a:rPr>
              <a:t> </a:t>
            </a:r>
          </a:p>
          <a:p>
            <a:endParaRPr lang="es-ES" sz="3200" b="1" dirty="0" smtClean="0">
              <a:solidFill>
                <a:schemeClr val="bg1"/>
              </a:solidFill>
            </a:endParaRPr>
          </a:p>
          <a:p>
            <a:endParaRPr lang="es-ES" sz="3200" b="1" dirty="0" smtClean="0">
              <a:solidFill>
                <a:schemeClr val="bg1"/>
              </a:solidFill>
            </a:endParaRPr>
          </a:p>
          <a:p>
            <a:r>
              <a:rPr lang="es-ES" sz="3200" dirty="0" err="1" smtClean="0">
                <a:solidFill>
                  <a:schemeClr val="bg1"/>
                </a:solidFill>
              </a:rPr>
              <a:t>Postman</a:t>
            </a:r>
            <a:r>
              <a:rPr lang="es-ES" sz="3200" dirty="0" smtClean="0">
                <a:solidFill>
                  <a:schemeClr val="bg1"/>
                </a:solidFill>
              </a:rPr>
              <a:t> tiene una</a:t>
            </a:r>
            <a:r>
              <a:rPr lang="es-ES" sz="3200" b="1" dirty="0" smtClean="0">
                <a:solidFill>
                  <a:schemeClr val="bg1"/>
                </a:solidFill>
              </a:rPr>
              <a:t> comunidad enorme de usuarios.</a:t>
            </a:r>
            <a:endParaRPr lang="es-ES" sz="3200" dirty="0" smtClean="0">
              <a:solidFill>
                <a:schemeClr val="bg1"/>
              </a:solidFill>
            </a:endParaRPr>
          </a:p>
          <a:p>
            <a:r>
              <a:rPr lang="es-ES" sz="3200" dirty="0" smtClean="0">
                <a:solidFill>
                  <a:schemeClr val="bg1"/>
                </a:solidFill>
              </a:rPr>
              <a:t>Su </a:t>
            </a:r>
            <a:r>
              <a:rPr lang="es-ES" sz="3200" b="1" dirty="0" smtClean="0">
                <a:solidFill>
                  <a:schemeClr val="bg1"/>
                </a:solidFill>
              </a:rPr>
              <a:t>interfaz es muy intuitiva y sencilla</a:t>
            </a:r>
            <a:r>
              <a:rPr lang="es-ES" sz="3200" dirty="0" smtClean="0">
                <a:solidFill>
                  <a:schemeClr val="bg1"/>
                </a:solidFill>
              </a:rPr>
              <a:t>. </a:t>
            </a:r>
          </a:p>
          <a:p>
            <a:pPr algn="just"/>
            <a:r>
              <a:rPr lang="es-ES" sz="3200" dirty="0" smtClean="0">
                <a:solidFill>
                  <a:schemeClr val="bg1"/>
                </a:solidFill>
              </a:rPr>
              <a:t>La plataforma </a:t>
            </a:r>
            <a:r>
              <a:rPr lang="es-ES" sz="3200" b="1" dirty="0" smtClean="0">
                <a:solidFill>
                  <a:schemeClr val="bg1"/>
                </a:solidFill>
              </a:rPr>
              <a:t>puede integrarse con otras herramientas.</a:t>
            </a:r>
            <a:r>
              <a:rPr lang="es-ES" sz="3200" dirty="0" smtClean="0">
                <a:solidFill>
                  <a:schemeClr val="bg1"/>
                </a:solidFill>
              </a:rPr>
              <a:t> </a:t>
            </a:r>
          </a:p>
          <a:p>
            <a:pPr algn="just"/>
            <a:r>
              <a:rPr lang="es-ES" sz="3200" dirty="0" smtClean="0">
                <a:solidFill>
                  <a:schemeClr val="bg1"/>
                </a:solidFill>
              </a:rPr>
              <a:t>Ofrece la posibilidad de </a:t>
            </a:r>
            <a:r>
              <a:rPr lang="es-ES" sz="3200" b="1" dirty="0" smtClean="0">
                <a:solidFill>
                  <a:schemeClr val="bg1"/>
                </a:solidFill>
              </a:rPr>
              <a:t>añadir scripts </a:t>
            </a:r>
            <a:r>
              <a:rPr lang="es-ES" sz="3200" dirty="0" smtClean="0">
                <a:solidFill>
                  <a:schemeClr val="bg1"/>
                </a:solidFill>
              </a:rPr>
              <a:t>(JavaScript) para automatizar, configurar pruebas o agregar validaciones. </a:t>
            </a:r>
          </a:p>
          <a:p>
            <a:endParaRPr lang="es-ES" sz="3200" dirty="0" smtClean="0">
              <a:solidFill>
                <a:schemeClr val="bg1"/>
              </a:solidFill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62759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8302" y="450166"/>
            <a:ext cx="10875498" cy="5726797"/>
          </a:xfrm>
        </p:spPr>
        <p:txBody>
          <a:bodyPr>
            <a:normAutofit/>
          </a:bodyPr>
          <a:lstStyle/>
          <a:p>
            <a:pPr algn="just"/>
            <a:r>
              <a:rPr lang="es-ES" sz="3600" b="1" dirty="0" smtClean="0">
                <a:solidFill>
                  <a:srgbClr val="FFC000"/>
                </a:solidFill>
              </a:rPr>
              <a:t>Ventajas de la herramienta </a:t>
            </a:r>
            <a:r>
              <a:rPr lang="es-ES" sz="3600" b="1" dirty="0" err="1" smtClean="0">
                <a:solidFill>
                  <a:srgbClr val="FFC000"/>
                </a:solidFill>
              </a:rPr>
              <a:t>Postman</a:t>
            </a:r>
            <a:r>
              <a:rPr lang="es-ES" sz="3600" b="1" dirty="0" smtClean="0">
                <a:solidFill>
                  <a:srgbClr val="FFC000"/>
                </a:solidFill>
              </a:rPr>
              <a:t> </a:t>
            </a:r>
          </a:p>
          <a:p>
            <a:pPr algn="just"/>
            <a:endParaRPr lang="es-ES" dirty="0" smtClean="0">
              <a:solidFill>
                <a:schemeClr val="bg1"/>
              </a:solidFill>
            </a:endParaRPr>
          </a:p>
          <a:p>
            <a:pPr algn="just"/>
            <a:endParaRPr lang="es-ES" dirty="0" smtClean="0">
              <a:solidFill>
                <a:schemeClr val="bg1"/>
              </a:solidFill>
            </a:endParaRPr>
          </a:p>
          <a:p>
            <a:pPr algn="just"/>
            <a:r>
              <a:rPr lang="es-ES" sz="3200" dirty="0" smtClean="0">
                <a:solidFill>
                  <a:schemeClr val="bg1"/>
                </a:solidFill>
              </a:rPr>
              <a:t>La herramienta permite </a:t>
            </a:r>
            <a:r>
              <a:rPr lang="es-ES" sz="3200" b="1" dirty="0" smtClean="0">
                <a:solidFill>
                  <a:schemeClr val="bg1"/>
                </a:solidFill>
              </a:rPr>
              <a:t>realizar trabajos en los que se puede colaborar</a:t>
            </a:r>
            <a:r>
              <a:rPr lang="es-ES" sz="3200" dirty="0" smtClean="0">
                <a:solidFill>
                  <a:schemeClr val="bg1"/>
                </a:solidFill>
              </a:rPr>
              <a:t> con el resto de miembros de un equipo. </a:t>
            </a:r>
          </a:p>
          <a:p>
            <a:pPr algn="just"/>
            <a:endParaRPr lang="es-ES" sz="3200" dirty="0" smtClean="0">
              <a:solidFill>
                <a:schemeClr val="bg1"/>
              </a:solidFill>
            </a:endParaRPr>
          </a:p>
          <a:p>
            <a:pPr algn="just"/>
            <a:r>
              <a:rPr lang="es-ES" sz="3200" dirty="0" smtClean="0">
                <a:solidFill>
                  <a:schemeClr val="bg1"/>
                </a:solidFill>
              </a:rPr>
              <a:t>permite trabajar con </a:t>
            </a:r>
            <a:r>
              <a:rPr lang="es-ES" sz="3200" b="1" dirty="0" smtClean="0">
                <a:solidFill>
                  <a:schemeClr val="bg1"/>
                </a:solidFill>
              </a:rPr>
              <a:t>colecciones. </a:t>
            </a:r>
            <a:endParaRPr lang="es-ES" sz="3200" dirty="0" smtClean="0">
              <a:solidFill>
                <a:schemeClr val="bg1"/>
              </a:solidFill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23207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Continuando usando </a:t>
            </a:r>
            <a:r>
              <a:rPr lang="es-ES" dirty="0" err="1" smtClean="0">
                <a:solidFill>
                  <a:schemeClr val="bg1"/>
                </a:solidFill>
              </a:rPr>
              <a:t>Postman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2153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Se cambian las peticiones en el usuarioRoutes.js(</a:t>
            </a:r>
            <a:r>
              <a:rPr lang="es-ES" dirty="0" err="1" smtClean="0">
                <a:solidFill>
                  <a:schemeClr val="bg1"/>
                </a:solidFill>
              </a:rPr>
              <a:t>get</a:t>
            </a:r>
            <a:r>
              <a:rPr lang="es-ES" dirty="0" smtClean="0">
                <a:solidFill>
                  <a:schemeClr val="bg1"/>
                </a:solidFill>
              </a:rPr>
              <a:t>, post, </a:t>
            </a:r>
            <a:r>
              <a:rPr lang="es-ES" dirty="0" err="1" smtClean="0">
                <a:solidFill>
                  <a:schemeClr val="bg1"/>
                </a:solidFill>
              </a:rPr>
              <a:t>json</a:t>
            </a:r>
            <a:r>
              <a:rPr lang="es-ES" dirty="0" smtClean="0">
                <a:solidFill>
                  <a:schemeClr val="bg1"/>
                </a:solidFill>
              </a:rPr>
              <a:t>)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36" y="2667121"/>
            <a:ext cx="8802328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01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95997" y="615803"/>
            <a:ext cx="10515600" cy="917575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Se abre </a:t>
            </a:r>
            <a:r>
              <a:rPr lang="es-ES" dirty="0" err="1" smtClean="0">
                <a:solidFill>
                  <a:schemeClr val="bg1"/>
                </a:solidFill>
              </a:rPr>
              <a:t>postman</a:t>
            </a:r>
            <a:r>
              <a:rPr lang="es-ES" dirty="0" smtClean="0">
                <a:solidFill>
                  <a:schemeClr val="bg1"/>
                </a:solidFill>
              </a:rPr>
              <a:t> y se le da la ruta localhost:3000, puede probarse como </a:t>
            </a:r>
            <a:r>
              <a:rPr lang="es-ES" dirty="0" err="1" smtClean="0">
                <a:solidFill>
                  <a:schemeClr val="bg1"/>
                </a:solidFill>
              </a:rPr>
              <a:t>get</a:t>
            </a:r>
            <a:r>
              <a:rPr lang="es-ES" dirty="0" smtClean="0">
                <a:solidFill>
                  <a:schemeClr val="bg1"/>
                </a:solidFill>
              </a:rPr>
              <a:t> o post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286" y="1533378"/>
            <a:ext cx="8942296" cy="486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61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4132" y="672075"/>
            <a:ext cx="10515600" cy="537747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Para englobar un grupo de rutas:</a:t>
            </a:r>
          </a:p>
          <a:p>
            <a:endParaRPr lang="es-ES" dirty="0"/>
          </a:p>
          <a:p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20" y="1659087"/>
            <a:ext cx="9307224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93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199" y="601736"/>
            <a:ext cx="10515600" cy="762830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Se puede cambiar las funciones por </a:t>
            </a:r>
            <a:r>
              <a:rPr lang="es-ES" b="1" dirty="0" err="1" smtClean="0">
                <a:solidFill>
                  <a:srgbClr val="FFFF00"/>
                </a:solidFill>
              </a:rPr>
              <a:t>arrow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b="1" dirty="0" err="1" smtClean="0">
                <a:solidFill>
                  <a:srgbClr val="FFFF00"/>
                </a:solidFill>
              </a:rPr>
              <a:t>function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(=&gt;), funciona igual que la tradicional (</a:t>
            </a:r>
            <a:r>
              <a:rPr lang="es-ES" dirty="0" err="1" smtClean="0">
                <a:solidFill>
                  <a:schemeClr val="bg1"/>
                </a:solidFill>
              </a:rPr>
              <a:t>function</a:t>
            </a:r>
            <a:r>
              <a:rPr lang="es-ES" dirty="0" smtClean="0">
                <a:solidFill>
                  <a:schemeClr val="bg1"/>
                </a:solidFill>
              </a:rPr>
              <a:t>).</a:t>
            </a:r>
          </a:p>
          <a:p>
            <a:endParaRPr lang="es-ES" dirty="0"/>
          </a:p>
          <a:p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031" y="1984092"/>
            <a:ext cx="7964011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64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638175"/>
            <a:ext cx="989647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78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6" y="51916"/>
            <a:ext cx="11841227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11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0" y="37626"/>
            <a:ext cx="12041280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12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485364"/>
            <a:ext cx="12146070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55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FFC000"/>
                </a:solidFill>
              </a:rPr>
              <a:t>Habilitar </a:t>
            </a:r>
            <a:r>
              <a:rPr lang="es-ES" dirty="0" err="1" smtClean="0">
                <a:solidFill>
                  <a:srgbClr val="FFC000"/>
                </a:solidFill>
              </a:rPr>
              <a:t>Pug</a:t>
            </a:r>
            <a:r>
              <a:rPr lang="es-ES" dirty="0" smtClean="0">
                <a:solidFill>
                  <a:srgbClr val="FFC000"/>
                </a:solidFill>
              </a:rPr>
              <a:t>.</a:t>
            </a:r>
            <a:endParaRPr lang="es-CO" dirty="0">
              <a:solidFill>
                <a:srgbClr val="FFC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950526" cy="2394683"/>
          </a:xfrm>
        </p:spPr>
        <p:txBody>
          <a:bodyPr>
            <a:normAutofit/>
          </a:bodyPr>
          <a:lstStyle/>
          <a:p>
            <a:pPr algn="just"/>
            <a:r>
              <a:rPr lang="es-ES" sz="3200" dirty="0" smtClean="0">
                <a:solidFill>
                  <a:schemeClr val="bg1"/>
                </a:solidFill>
              </a:rPr>
              <a:t>PUG </a:t>
            </a:r>
            <a:r>
              <a:rPr lang="es-ES" sz="3200" b="1" dirty="0" smtClean="0">
                <a:solidFill>
                  <a:schemeClr val="bg1"/>
                </a:solidFill>
              </a:rPr>
              <a:t>es el motor de plantillas HTML más importante de la web</a:t>
            </a:r>
            <a:r>
              <a:rPr lang="es-ES" sz="3200" dirty="0" smtClean="0">
                <a:solidFill>
                  <a:schemeClr val="bg1"/>
                </a:solidFill>
              </a:rPr>
              <a:t>, con el cual dotaremos a HTML5 de características propias de un lenguaje de programación, nos dará funcionalidades extra, sintaxis más limpia y una forma más productiva de trabajar con HTML.</a:t>
            </a:r>
          </a:p>
          <a:p>
            <a:pPr algn="just"/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858" y="4980389"/>
            <a:ext cx="1933845" cy="44773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38200" y="4835802"/>
            <a:ext cx="28248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sz="3200" dirty="0" smtClean="0">
                <a:solidFill>
                  <a:schemeClr val="bg1"/>
                </a:solidFill>
              </a:rPr>
              <a:t>Se instalar </a:t>
            </a:r>
            <a:r>
              <a:rPr lang="es-ES" sz="3200" dirty="0" err="1" smtClean="0">
                <a:solidFill>
                  <a:schemeClr val="bg1"/>
                </a:solidFill>
              </a:rPr>
              <a:t>pug</a:t>
            </a:r>
            <a:r>
              <a:rPr lang="es-ES" sz="3200" dirty="0" smtClean="0">
                <a:solidFill>
                  <a:schemeClr val="bg1"/>
                </a:solidFill>
              </a:rPr>
              <a:t>: </a:t>
            </a:r>
            <a:endParaRPr lang="es-CO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56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8211" y="385405"/>
            <a:ext cx="10515600" cy="1480284"/>
          </a:xfrm>
        </p:spPr>
        <p:txBody>
          <a:bodyPr>
            <a:noAutofit/>
          </a:bodyPr>
          <a:lstStyle/>
          <a:p>
            <a:pPr algn="just"/>
            <a:r>
              <a:rPr lang="es-ES" sz="3200" dirty="0" smtClean="0">
                <a:solidFill>
                  <a:schemeClr val="bg1"/>
                </a:solidFill>
              </a:rPr>
              <a:t>En el archivo </a:t>
            </a:r>
            <a:r>
              <a:rPr lang="es-ES" sz="3200" dirty="0" smtClean="0">
                <a:solidFill>
                  <a:srgbClr val="FFFF00"/>
                </a:solidFill>
              </a:rPr>
              <a:t>principal(index.js</a:t>
            </a:r>
            <a:r>
              <a:rPr lang="es-ES" sz="3200" dirty="0" smtClean="0">
                <a:solidFill>
                  <a:schemeClr val="bg1"/>
                </a:solidFill>
              </a:rPr>
              <a:t>), habilitamos </a:t>
            </a:r>
            <a:r>
              <a:rPr lang="es-ES" sz="3200" dirty="0" err="1" smtClean="0">
                <a:solidFill>
                  <a:schemeClr val="bg1"/>
                </a:solidFill>
              </a:rPr>
              <a:t>pug</a:t>
            </a:r>
            <a:r>
              <a:rPr lang="es-ES" sz="3200" dirty="0" smtClean="0">
                <a:solidFill>
                  <a:schemeClr val="bg1"/>
                </a:solidFill>
              </a:rPr>
              <a:t>, y direccionamos a la carpeta vistas, para ello se crea la carpeta </a:t>
            </a:r>
            <a:r>
              <a:rPr lang="es-ES" sz="3200" dirty="0" err="1" smtClean="0">
                <a:solidFill>
                  <a:srgbClr val="FFFF00"/>
                </a:solidFill>
              </a:rPr>
              <a:t>views</a:t>
            </a:r>
            <a:r>
              <a:rPr lang="es-ES" sz="3200" dirty="0" smtClean="0">
                <a:solidFill>
                  <a:srgbClr val="00B050"/>
                </a:solidFill>
              </a:rPr>
              <a:t>(en esta carpeta están los archivos para </a:t>
            </a:r>
            <a:r>
              <a:rPr lang="es-ES" sz="3200" dirty="0" err="1" smtClean="0">
                <a:solidFill>
                  <a:srgbClr val="FFFF00"/>
                </a:solidFill>
              </a:rPr>
              <a:t>renderizar</a:t>
            </a:r>
            <a:r>
              <a:rPr lang="es-ES" sz="3200" dirty="0" smtClean="0">
                <a:solidFill>
                  <a:srgbClr val="00B050"/>
                </a:solidFill>
              </a:rPr>
              <a:t> u organizar )</a:t>
            </a:r>
            <a:r>
              <a:rPr lang="es-ES" sz="3200" dirty="0" smtClean="0">
                <a:solidFill>
                  <a:schemeClr val="bg1"/>
                </a:solidFill>
              </a:rPr>
              <a:t>.</a:t>
            </a:r>
            <a:endParaRPr lang="es-CO" sz="3200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145" y="1865689"/>
            <a:ext cx="8482689" cy="26483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145" y="4668312"/>
            <a:ext cx="2657846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54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8789" y="103031"/>
            <a:ext cx="12063211" cy="6581104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Dentro de la carpeta de </a:t>
            </a:r>
            <a:r>
              <a:rPr lang="es-ES" b="1" dirty="0" err="1" smtClean="0">
                <a:solidFill>
                  <a:srgbClr val="FFFF00"/>
                </a:solidFill>
              </a:rPr>
              <a:t>views</a:t>
            </a:r>
            <a:r>
              <a:rPr lang="es-ES" dirty="0" smtClean="0">
                <a:solidFill>
                  <a:schemeClr val="bg1"/>
                </a:solidFill>
              </a:rPr>
              <a:t>, se crea otra carpeta </a:t>
            </a:r>
            <a:r>
              <a:rPr lang="es-ES" b="1" dirty="0" err="1" smtClean="0">
                <a:solidFill>
                  <a:srgbClr val="FFFF00"/>
                </a:solidFill>
              </a:rPr>
              <a:t>auth</a:t>
            </a:r>
            <a:r>
              <a:rPr lang="es-ES" dirty="0" smtClean="0">
                <a:solidFill>
                  <a:schemeClr val="bg1"/>
                </a:solidFill>
              </a:rPr>
              <a:t>, la cual va contener un archivo de tipo </a:t>
            </a:r>
            <a:r>
              <a:rPr lang="es-ES" dirty="0" err="1" smtClean="0">
                <a:solidFill>
                  <a:schemeClr val="bg1"/>
                </a:solidFill>
              </a:rPr>
              <a:t>pug</a:t>
            </a:r>
            <a:r>
              <a:rPr lang="es-ES" dirty="0" smtClean="0">
                <a:solidFill>
                  <a:schemeClr val="bg1"/>
                </a:solidFill>
              </a:rPr>
              <a:t> (</a:t>
            </a:r>
            <a:r>
              <a:rPr lang="es-ES" b="1" dirty="0" err="1" smtClean="0">
                <a:solidFill>
                  <a:srgbClr val="FFFF00"/>
                </a:solidFill>
              </a:rPr>
              <a:t>login.pug</a:t>
            </a:r>
            <a:r>
              <a:rPr lang="es-ES" dirty="0" smtClean="0">
                <a:solidFill>
                  <a:schemeClr val="bg1"/>
                </a:solidFill>
              </a:rPr>
              <a:t>).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Dentro del </a:t>
            </a:r>
            <a:r>
              <a:rPr lang="es-ES" dirty="0" err="1" smtClean="0">
                <a:solidFill>
                  <a:schemeClr val="bg1"/>
                </a:solidFill>
              </a:rPr>
              <a:t>arvhivo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pug</a:t>
            </a:r>
            <a:r>
              <a:rPr lang="es-ES" dirty="0" smtClean="0">
                <a:solidFill>
                  <a:schemeClr val="bg1"/>
                </a:solidFill>
              </a:rPr>
              <a:t>: </a:t>
            </a:r>
            <a:r>
              <a:rPr lang="es-ES" b="1" dirty="0" smtClean="0">
                <a:solidFill>
                  <a:srgbClr val="FFC000"/>
                </a:solidFill>
              </a:rPr>
              <a:t>h2 </a:t>
            </a:r>
            <a:r>
              <a:rPr lang="es-ES" b="1" dirty="0" err="1" smtClean="0">
                <a:solidFill>
                  <a:srgbClr val="FFC000"/>
                </a:solidFill>
              </a:rPr>
              <a:t>login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</a:p>
          <a:p>
            <a:endParaRPr lang="es-ES" dirty="0" smtClean="0"/>
          </a:p>
          <a:p>
            <a:endParaRPr lang="es-ES" dirty="0"/>
          </a:p>
          <a:p>
            <a:r>
              <a:rPr lang="es-ES" dirty="0" smtClean="0">
                <a:solidFill>
                  <a:schemeClr val="bg1"/>
                </a:solidFill>
              </a:rPr>
              <a:t>Como se usa: se cambia en el archivo </a:t>
            </a:r>
            <a:r>
              <a:rPr lang="es-ES" dirty="0" smtClean="0">
                <a:solidFill>
                  <a:srgbClr val="92D050"/>
                </a:solidFill>
              </a:rPr>
              <a:t>index.js  </a:t>
            </a:r>
            <a:r>
              <a:rPr lang="es-ES" dirty="0" smtClean="0">
                <a:solidFill>
                  <a:schemeClr val="bg1"/>
                </a:solidFill>
              </a:rPr>
              <a:t>la</a:t>
            </a:r>
            <a:r>
              <a:rPr lang="es-ES" dirty="0" smtClean="0">
                <a:solidFill>
                  <a:srgbClr val="92D050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ruta </a:t>
            </a:r>
            <a:r>
              <a:rPr lang="es-ES" dirty="0" smtClean="0">
                <a:solidFill>
                  <a:srgbClr val="92D050"/>
                </a:solidFill>
              </a:rPr>
              <a:t>‘/’, </a:t>
            </a:r>
            <a:r>
              <a:rPr lang="es-ES" dirty="0" smtClean="0">
                <a:solidFill>
                  <a:schemeClr val="bg1"/>
                </a:solidFill>
              </a:rPr>
              <a:t>por</a:t>
            </a:r>
            <a:r>
              <a:rPr lang="es-ES" dirty="0" smtClean="0">
                <a:solidFill>
                  <a:srgbClr val="92D050"/>
                </a:solidFill>
              </a:rPr>
              <a:t> ‘/</a:t>
            </a:r>
            <a:r>
              <a:rPr lang="es-ES" dirty="0" err="1" smtClean="0">
                <a:solidFill>
                  <a:srgbClr val="92D050"/>
                </a:solidFill>
              </a:rPr>
              <a:t>auth</a:t>
            </a:r>
            <a:r>
              <a:rPr lang="es-ES" dirty="0" smtClean="0">
                <a:solidFill>
                  <a:srgbClr val="92D050"/>
                </a:solidFill>
              </a:rPr>
              <a:t>’</a:t>
            </a:r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>
                <a:solidFill>
                  <a:schemeClr val="bg1"/>
                </a:solidFill>
              </a:rPr>
              <a:t>En el archivo </a:t>
            </a:r>
            <a:r>
              <a:rPr lang="es-ES" dirty="0" err="1" smtClean="0">
                <a:solidFill>
                  <a:srgbClr val="92D050"/>
                </a:solidFill>
              </a:rPr>
              <a:t>usuarioRoutes</a:t>
            </a:r>
            <a:r>
              <a:rPr lang="es-ES" dirty="0" smtClean="0">
                <a:solidFill>
                  <a:schemeClr val="bg1"/>
                </a:solidFill>
              </a:rPr>
              <a:t> se cambia (</a:t>
            </a:r>
            <a:r>
              <a:rPr lang="es-ES" dirty="0" err="1" smtClean="0">
                <a:solidFill>
                  <a:srgbClr val="00B050"/>
                </a:solidFill>
              </a:rPr>
              <a:t>json</a:t>
            </a:r>
            <a:r>
              <a:rPr lang="es-ES" dirty="0" smtClean="0">
                <a:solidFill>
                  <a:schemeClr val="bg1"/>
                </a:solidFill>
              </a:rPr>
              <a:t>) en la ruta por un (</a:t>
            </a:r>
            <a:r>
              <a:rPr lang="es-ES" dirty="0" err="1" smtClean="0">
                <a:solidFill>
                  <a:srgbClr val="FFFF00"/>
                </a:solidFill>
              </a:rPr>
              <a:t>render</a:t>
            </a:r>
            <a:r>
              <a:rPr lang="es-ES" dirty="0" smtClean="0">
                <a:solidFill>
                  <a:schemeClr val="bg1"/>
                </a:solidFill>
              </a:rPr>
              <a:t>), función que se encarga de mostrar la vista.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808" y="3078745"/>
            <a:ext cx="5410857" cy="75529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728" y="5007010"/>
            <a:ext cx="5818598" cy="126024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3200400" y="5384656"/>
            <a:ext cx="1899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FFFF00"/>
                </a:solidFill>
              </a:rPr>
              <a:t>usuarioRoutes</a:t>
            </a:r>
            <a:r>
              <a:rPr lang="es-ES" dirty="0">
                <a:solidFill>
                  <a:srgbClr val="FFFF00"/>
                </a:solidFill>
              </a:rPr>
              <a:t> </a:t>
            </a:r>
            <a:endParaRPr lang="es-CO" dirty="0">
              <a:solidFill>
                <a:srgbClr val="FFFF0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7015479" y="3124901"/>
            <a:ext cx="969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FFFF00"/>
                </a:solidFill>
              </a:rPr>
              <a:t>index.js </a:t>
            </a:r>
            <a:endParaRPr lang="es-CO" b="1" dirty="0">
              <a:solidFill>
                <a:srgbClr val="FFFF0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718" y="513388"/>
            <a:ext cx="4906060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95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27220"/>
            <a:ext cx="10515600" cy="633681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rgbClr val="FFC000"/>
                </a:solidFill>
              </a:rPr>
              <a:t>Pasar datos a la vista que vengan del Servidor</a:t>
            </a:r>
            <a:endParaRPr lang="es-CO" dirty="0">
              <a:solidFill>
                <a:srgbClr val="FFC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275009"/>
            <a:ext cx="10727028" cy="1094704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Se puede agregar un objeto al </a:t>
            </a:r>
            <a:r>
              <a:rPr lang="es-ES" b="1" dirty="0" err="1" smtClean="0">
                <a:solidFill>
                  <a:srgbClr val="FFFF00"/>
                </a:solidFill>
              </a:rPr>
              <a:t>render</a:t>
            </a:r>
            <a:r>
              <a:rPr lang="es-ES" dirty="0" smtClean="0">
                <a:solidFill>
                  <a:schemeClr val="bg1"/>
                </a:solidFill>
              </a:rPr>
              <a:t>, dentro de este una variable que puede ser llamada y ejecutada desde el servidor usando </a:t>
            </a:r>
            <a:r>
              <a:rPr lang="es-ES" dirty="0" err="1" smtClean="0">
                <a:solidFill>
                  <a:schemeClr val="bg1"/>
                </a:solidFill>
              </a:rPr>
              <a:t>pug</a:t>
            </a:r>
            <a:r>
              <a:rPr lang="es-ES" dirty="0" smtClean="0">
                <a:solidFill>
                  <a:schemeClr val="bg1"/>
                </a:solidFill>
              </a:rPr>
              <a:t> como código </a:t>
            </a:r>
            <a:r>
              <a:rPr lang="es-ES" dirty="0" err="1" smtClean="0">
                <a:solidFill>
                  <a:schemeClr val="bg1"/>
                </a:solidFill>
              </a:rPr>
              <a:t>html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539" y="2461845"/>
            <a:ext cx="7230484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1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 txBox="1">
            <a:spLocks/>
          </p:cNvSpPr>
          <p:nvPr/>
        </p:nvSpPr>
        <p:spPr>
          <a:xfrm>
            <a:off x="838199" y="1066975"/>
            <a:ext cx="10515600" cy="579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bg1"/>
                </a:solidFill>
              </a:rPr>
              <a:t>En el archivo </a:t>
            </a:r>
            <a:r>
              <a:rPr lang="es-ES" b="1" dirty="0" err="1" smtClean="0">
                <a:solidFill>
                  <a:srgbClr val="FFFF00"/>
                </a:solidFill>
              </a:rPr>
              <a:t>pug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se puede usar lógica y luego correr el servidor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770" y="2546252"/>
            <a:ext cx="7988457" cy="278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62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6" y="561575"/>
            <a:ext cx="12022228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82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27" y="482600"/>
            <a:ext cx="10750113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02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168" y="652243"/>
            <a:ext cx="989647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15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08"/>
            <a:ext cx="12231017" cy="683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41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87" y="330200"/>
            <a:ext cx="11726058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57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12"/>
            <a:ext cx="12232467" cy="68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98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67" y="177800"/>
            <a:ext cx="11549614" cy="628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97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48" y="0"/>
            <a:ext cx="12226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70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913" y="0"/>
            <a:ext cx="12315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69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952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rgbClr val="FFC000"/>
                </a:solidFill>
              </a:rPr>
              <a:t>Trabajando con controlador</a:t>
            </a:r>
            <a:endParaRPr lang="es-CO" dirty="0">
              <a:solidFill>
                <a:srgbClr val="FFC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233196"/>
            <a:ext cx="10515600" cy="1278183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Se crea la carpeta </a:t>
            </a:r>
            <a:r>
              <a:rPr lang="es-ES" b="1" dirty="0" err="1" smtClean="0">
                <a:solidFill>
                  <a:srgbClr val="FFFF00"/>
                </a:solidFill>
              </a:rPr>
              <a:t>controller</a:t>
            </a:r>
            <a:endParaRPr lang="es-ES" b="1" dirty="0" smtClean="0">
              <a:solidFill>
                <a:srgbClr val="FFFF00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Se crea </a:t>
            </a:r>
            <a:r>
              <a:rPr lang="es-ES" b="1" dirty="0" smtClean="0">
                <a:solidFill>
                  <a:srgbClr val="FFFF00"/>
                </a:solidFill>
              </a:rPr>
              <a:t>usuarioController.js</a:t>
            </a:r>
            <a:r>
              <a:rPr lang="es-ES" dirty="0" smtClean="0">
                <a:solidFill>
                  <a:srgbClr val="00B050"/>
                </a:solidFill>
              </a:rPr>
              <a:t>, </a:t>
            </a:r>
            <a:r>
              <a:rPr lang="es-ES" dirty="0" smtClean="0">
                <a:solidFill>
                  <a:schemeClr val="bg1"/>
                </a:solidFill>
              </a:rPr>
              <a:t>se corta de </a:t>
            </a:r>
            <a:r>
              <a:rPr lang="es-ES" dirty="0" smtClean="0">
                <a:solidFill>
                  <a:srgbClr val="00B050"/>
                </a:solidFill>
              </a:rPr>
              <a:t>usuarioRouter.js</a:t>
            </a:r>
            <a:r>
              <a:rPr lang="es-ES" dirty="0" smtClean="0">
                <a:solidFill>
                  <a:schemeClr val="bg1"/>
                </a:solidFill>
              </a:rPr>
              <a:t> la ruta y se pega en usuarioController.js</a:t>
            </a:r>
          </a:p>
          <a:p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994" y="3128538"/>
            <a:ext cx="7602011" cy="304842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45550" y="4055703"/>
            <a:ext cx="2047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FFFF00"/>
                </a:solidFill>
              </a:rPr>
              <a:t>usuarioController.js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17232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3487" y="643943"/>
            <a:ext cx="11462197" cy="1210615"/>
          </a:xfrm>
        </p:spPr>
        <p:txBody>
          <a:bodyPr>
            <a:normAutofit/>
          </a:bodyPr>
          <a:lstStyle/>
          <a:p>
            <a:r>
              <a:rPr lang="es-ES" sz="3200" dirty="0" smtClean="0">
                <a:solidFill>
                  <a:schemeClr val="bg1"/>
                </a:solidFill>
              </a:rPr>
              <a:t>Se importa </a:t>
            </a:r>
            <a:r>
              <a:rPr lang="es-ES" sz="3200" dirty="0" smtClean="0">
                <a:solidFill>
                  <a:schemeClr val="bg1"/>
                </a:solidFill>
              </a:rPr>
              <a:t>la función {</a:t>
            </a:r>
            <a:r>
              <a:rPr lang="es-ES" sz="3200" dirty="0" err="1" smtClean="0">
                <a:solidFill>
                  <a:srgbClr val="FFFF00"/>
                </a:solidFill>
              </a:rPr>
              <a:t>formularioLogin</a:t>
            </a:r>
            <a:r>
              <a:rPr lang="es-ES" sz="3200" dirty="0" smtClean="0">
                <a:solidFill>
                  <a:srgbClr val="FFFF00"/>
                </a:solidFill>
              </a:rPr>
              <a:t>} </a:t>
            </a:r>
            <a:r>
              <a:rPr lang="es-ES" sz="3200" dirty="0" smtClean="0">
                <a:solidFill>
                  <a:schemeClr val="bg1"/>
                </a:solidFill>
              </a:rPr>
              <a:t>de </a:t>
            </a:r>
            <a:r>
              <a:rPr lang="es-ES" sz="3200" b="1" dirty="0" smtClean="0">
                <a:solidFill>
                  <a:srgbClr val="FFFF00"/>
                </a:solidFill>
              </a:rPr>
              <a:t>usuarioController.js</a:t>
            </a:r>
            <a:r>
              <a:rPr lang="es-ES" sz="3200" dirty="0" smtClean="0">
                <a:solidFill>
                  <a:srgbClr val="FFFF00"/>
                </a:solidFill>
              </a:rPr>
              <a:t> </a:t>
            </a:r>
            <a:r>
              <a:rPr lang="es-ES" sz="3200" dirty="0" smtClean="0">
                <a:solidFill>
                  <a:schemeClr val="bg1"/>
                </a:solidFill>
              </a:rPr>
              <a:t>y en la ruta se llama el </a:t>
            </a:r>
            <a:r>
              <a:rPr lang="es-ES" sz="3200" dirty="0" err="1" smtClean="0">
                <a:solidFill>
                  <a:srgbClr val="FFFF00"/>
                </a:solidFill>
              </a:rPr>
              <a:t>formularioLongin</a:t>
            </a:r>
            <a:r>
              <a:rPr lang="es-ES" sz="3200" dirty="0" smtClean="0">
                <a:solidFill>
                  <a:schemeClr val="bg1"/>
                </a:solidFill>
              </a:rPr>
              <a:t>.</a:t>
            </a:r>
          </a:p>
          <a:p>
            <a:endParaRPr lang="es-ES" dirty="0"/>
          </a:p>
          <a:p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677411"/>
            <a:ext cx="10564699" cy="1981477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5890087" y="2202287"/>
            <a:ext cx="25842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FFFF00"/>
                </a:solidFill>
              </a:rPr>
              <a:t>usuarioRouter.js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1642802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33306"/>
            <a:ext cx="10515600" cy="774358"/>
          </a:xfrm>
        </p:spPr>
        <p:txBody>
          <a:bodyPr/>
          <a:lstStyle/>
          <a:p>
            <a:r>
              <a:rPr lang="es-ES" dirty="0" smtClean="0">
                <a:solidFill>
                  <a:srgbClr val="FFC000"/>
                </a:solidFill>
              </a:rPr>
              <a:t>Agregando un nuevo </a:t>
            </a:r>
            <a:r>
              <a:rPr lang="es-ES" dirty="0" err="1" smtClean="0">
                <a:solidFill>
                  <a:srgbClr val="FFC000"/>
                </a:solidFill>
              </a:rPr>
              <a:t>end</a:t>
            </a:r>
            <a:r>
              <a:rPr lang="es-ES" dirty="0" smtClean="0">
                <a:solidFill>
                  <a:srgbClr val="FFC000"/>
                </a:solidFill>
              </a:rPr>
              <a:t> </a:t>
            </a:r>
            <a:r>
              <a:rPr lang="es-ES" dirty="0" err="1" smtClean="0">
                <a:solidFill>
                  <a:srgbClr val="FFC000"/>
                </a:solidFill>
              </a:rPr>
              <a:t>point</a:t>
            </a:r>
            <a:endParaRPr lang="es-CO" dirty="0">
              <a:solidFill>
                <a:srgbClr val="FFC000"/>
              </a:solidFill>
            </a:endParaRPr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838200" y="907664"/>
            <a:ext cx="10515600" cy="622153"/>
          </a:xfrm>
        </p:spPr>
        <p:txBody>
          <a:bodyPr/>
          <a:lstStyle/>
          <a:p>
            <a:r>
              <a:rPr lang="es-ES" sz="3200" dirty="0" smtClean="0">
                <a:solidFill>
                  <a:schemeClr val="bg1"/>
                </a:solidFill>
              </a:rPr>
              <a:t>En </a:t>
            </a:r>
            <a:r>
              <a:rPr lang="es-ES" sz="3200" b="1" dirty="0" err="1" smtClean="0">
                <a:solidFill>
                  <a:srgbClr val="00B050"/>
                </a:solidFill>
              </a:rPr>
              <a:t>usuarioRoutes</a:t>
            </a:r>
            <a:endParaRPr lang="es-ES" sz="3200" b="1" dirty="0" smtClean="0">
              <a:solidFill>
                <a:srgbClr val="00B050"/>
              </a:solidFill>
            </a:endParaRPr>
          </a:p>
          <a:p>
            <a:endParaRPr lang="es-ES" dirty="0"/>
          </a:p>
          <a:p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69" y="1529817"/>
            <a:ext cx="11707859" cy="28674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529" y="5587971"/>
            <a:ext cx="6496957" cy="118126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789744" y="5019395"/>
            <a:ext cx="1332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>
                <a:solidFill>
                  <a:srgbClr val="00B050"/>
                </a:solidFill>
              </a:rPr>
              <a:t>registro.pug</a:t>
            </a:r>
            <a:endParaRPr lang="es-ES" b="1" dirty="0">
              <a:solidFill>
                <a:srgbClr val="00B050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838200" y="5587971"/>
            <a:ext cx="3778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en la carpeta de </a:t>
            </a:r>
            <a:r>
              <a:rPr lang="es-ES" dirty="0" err="1" smtClean="0">
                <a:solidFill>
                  <a:srgbClr val="FFFF00"/>
                </a:solidFill>
              </a:rPr>
              <a:t>views</a:t>
            </a:r>
            <a:r>
              <a:rPr lang="es-ES" dirty="0" smtClean="0">
                <a:solidFill>
                  <a:srgbClr val="FFFF00"/>
                </a:solidFill>
              </a:rPr>
              <a:t>/</a:t>
            </a:r>
            <a:r>
              <a:rPr lang="es-ES" dirty="0" err="1" smtClean="0">
                <a:solidFill>
                  <a:srgbClr val="FFFF00"/>
                </a:solidFill>
              </a:rPr>
              <a:t>auth</a:t>
            </a:r>
            <a:r>
              <a:rPr lang="es-ES" dirty="0" smtClean="0">
                <a:solidFill>
                  <a:schemeClr val="bg1"/>
                </a:solidFill>
              </a:rPr>
              <a:t>, se agrega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El </a:t>
            </a:r>
            <a:r>
              <a:rPr lang="es-ES" dirty="0" err="1" smtClean="0">
                <a:solidFill>
                  <a:srgbClr val="FFFF00"/>
                </a:solidFill>
              </a:rPr>
              <a:t>registro.pug</a:t>
            </a:r>
            <a:endParaRPr lang="es-CO" dirty="0">
              <a:solidFill>
                <a:srgbClr val="FFFF00"/>
              </a:solidFill>
            </a:endParaRPr>
          </a:p>
        </p:txBody>
      </p:sp>
      <p:sp>
        <p:nvSpPr>
          <p:cNvPr id="9" name="Flecha derecha 8"/>
          <p:cNvSpPr/>
          <p:nvPr/>
        </p:nvSpPr>
        <p:spPr>
          <a:xfrm rot="10800000">
            <a:off x="8371267" y="3322749"/>
            <a:ext cx="1481071" cy="27045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4" name="Conector recto de flecha 13"/>
          <p:cNvCxnSpPr/>
          <p:nvPr/>
        </p:nvCxnSpPr>
        <p:spPr>
          <a:xfrm flipH="1" flipV="1">
            <a:off x="7443989" y="2228045"/>
            <a:ext cx="2292439" cy="1094704"/>
          </a:xfrm>
          <a:prstGeom prst="straightConnector1">
            <a:avLst/>
          </a:prstGeom>
          <a:ln w="1238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410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64810" y="700210"/>
            <a:ext cx="3494649" cy="523680"/>
          </a:xfrm>
        </p:spPr>
        <p:txBody>
          <a:bodyPr/>
          <a:lstStyle/>
          <a:p>
            <a:r>
              <a:rPr lang="es-ES" dirty="0" err="1" smtClean="0">
                <a:solidFill>
                  <a:srgbClr val="FFC000"/>
                </a:solidFill>
              </a:rPr>
              <a:t>UsuarioController</a:t>
            </a:r>
            <a:endParaRPr lang="es-ES" dirty="0" smtClean="0">
              <a:solidFill>
                <a:srgbClr val="FFC000"/>
              </a:solidFill>
            </a:endParaRPr>
          </a:p>
          <a:p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10" y="1876197"/>
            <a:ext cx="7964011" cy="4315427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312499" y="2288321"/>
            <a:ext cx="2304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Se crea la función (</a:t>
            </a:r>
            <a:r>
              <a:rPr lang="es-ES" b="1" dirty="0" err="1" smtClean="0">
                <a:solidFill>
                  <a:srgbClr val="FFFF00"/>
                </a:solidFill>
              </a:rPr>
              <a:t>formularioRegistro</a:t>
            </a:r>
            <a:r>
              <a:rPr lang="es-ES" dirty="0" smtClean="0">
                <a:solidFill>
                  <a:schemeClr val="bg1"/>
                </a:solidFill>
              </a:rPr>
              <a:t>), se exporta.</a:t>
            </a:r>
            <a:endParaRPr lang="es-CO" dirty="0">
              <a:solidFill>
                <a:srgbClr val="FFFF00"/>
              </a:solidFill>
            </a:endParaRPr>
          </a:p>
        </p:txBody>
      </p:sp>
      <p:cxnSp>
        <p:nvCxnSpPr>
          <p:cNvPr id="7" name="Conector recto de flecha 6"/>
          <p:cNvCxnSpPr>
            <a:stCxn id="4" idx="1"/>
          </p:cNvCxnSpPr>
          <p:nvPr/>
        </p:nvCxnSpPr>
        <p:spPr>
          <a:xfrm flipH="1">
            <a:off x="6568225" y="2749986"/>
            <a:ext cx="2744274" cy="58564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 flipH="1">
            <a:off x="6593983" y="3211651"/>
            <a:ext cx="2859110" cy="250656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679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6335" y="2191385"/>
            <a:ext cx="10515600" cy="30277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4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Express ya soporta </a:t>
            </a:r>
            <a:r>
              <a:rPr lang="es-ES" sz="48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Routing</a:t>
            </a:r>
            <a:r>
              <a:rPr lang="es-ES" sz="4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 los diferentes métodos HTTP y puedes utilizarlos para Web o Móvil </a:t>
            </a:r>
            <a:endParaRPr lang="es-CO" sz="4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009" y="689316"/>
            <a:ext cx="1352739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37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7749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rgbClr val="FFC000"/>
                </a:solidFill>
              </a:rPr>
              <a:t>Instalando </a:t>
            </a:r>
            <a:r>
              <a:rPr lang="es-ES" dirty="0" err="1" smtClean="0">
                <a:solidFill>
                  <a:srgbClr val="FFC000"/>
                </a:solidFill>
              </a:rPr>
              <a:t>talwindCss</a:t>
            </a:r>
            <a:endParaRPr lang="es-CO" dirty="0">
              <a:solidFill>
                <a:srgbClr val="FFC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167" y="3397142"/>
            <a:ext cx="2807595" cy="2642306"/>
          </a:xfrm>
        </p:spPr>
        <p:txBody>
          <a:bodyPr>
            <a:normAutofit fontScale="77500" lnSpcReduction="20000"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Abrir el </a:t>
            </a:r>
            <a:r>
              <a:rPr lang="es-ES" b="1" dirty="0" smtClean="0">
                <a:solidFill>
                  <a:srgbClr val="FFFF00"/>
                </a:solidFill>
              </a:rPr>
              <a:t>index.js</a:t>
            </a:r>
            <a:r>
              <a:rPr lang="es-ES" dirty="0" smtClean="0">
                <a:solidFill>
                  <a:schemeClr val="bg1"/>
                </a:solidFill>
              </a:rPr>
              <a:t>, se crea el contenedor de los archivos </a:t>
            </a:r>
            <a:r>
              <a:rPr lang="es-ES" b="1" dirty="0" err="1" smtClean="0">
                <a:solidFill>
                  <a:srgbClr val="FFFF00"/>
                </a:solidFill>
              </a:rPr>
              <a:t>estaticos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y se crea carpetas, esta carpeta contendrá archivos estáticos o que no cambian ya que están predefinidos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990600" y="1195778"/>
            <a:ext cx="10515600" cy="1086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bg1"/>
                </a:solidFill>
              </a:rPr>
              <a:t>En la terminal se instala el </a:t>
            </a:r>
            <a:r>
              <a:rPr lang="es-ES" dirty="0" err="1" smtClean="0">
                <a:solidFill>
                  <a:schemeClr val="bg1"/>
                </a:solidFill>
              </a:rPr>
              <a:t>tailwindcss</a:t>
            </a:r>
            <a:r>
              <a:rPr lang="es-ES" dirty="0" smtClean="0">
                <a:solidFill>
                  <a:srgbClr val="00B050"/>
                </a:solidFill>
              </a:rPr>
              <a:t>:  </a:t>
            </a:r>
            <a:r>
              <a:rPr lang="es-ES" b="1" dirty="0" err="1" smtClean="0">
                <a:solidFill>
                  <a:srgbClr val="FFFF00"/>
                </a:solidFill>
              </a:rPr>
              <a:t>npm</a:t>
            </a:r>
            <a:r>
              <a:rPr lang="es-ES" b="1" dirty="0" smtClean="0">
                <a:solidFill>
                  <a:srgbClr val="FFFF00"/>
                </a:solidFill>
              </a:rPr>
              <a:t> i –D </a:t>
            </a:r>
            <a:r>
              <a:rPr lang="es-ES" b="1" dirty="0" err="1" smtClean="0">
                <a:solidFill>
                  <a:srgbClr val="FFFF00"/>
                </a:solidFill>
              </a:rPr>
              <a:t>tailwindcss</a:t>
            </a:r>
            <a:r>
              <a:rPr lang="es-ES" b="1" dirty="0" smtClean="0">
                <a:solidFill>
                  <a:srgbClr val="FFFF00"/>
                </a:solidFill>
              </a:rPr>
              <a:t> </a:t>
            </a:r>
            <a:r>
              <a:rPr lang="es-ES" b="1" dirty="0" err="1" smtClean="0">
                <a:solidFill>
                  <a:srgbClr val="FFFF00"/>
                </a:solidFill>
              </a:rPr>
              <a:t>autoprefixer</a:t>
            </a:r>
            <a:r>
              <a:rPr lang="es-ES" b="1" dirty="0" smtClean="0">
                <a:solidFill>
                  <a:srgbClr val="FFFF00"/>
                </a:solidFill>
              </a:rPr>
              <a:t> </a:t>
            </a:r>
            <a:r>
              <a:rPr lang="es-ES" b="1" dirty="0" err="1" smtClean="0">
                <a:solidFill>
                  <a:srgbClr val="FFFF00"/>
                </a:solidFill>
              </a:rPr>
              <a:t>postcss</a:t>
            </a:r>
            <a:r>
              <a:rPr lang="es-ES" b="1" dirty="0" smtClean="0">
                <a:solidFill>
                  <a:srgbClr val="FFFF00"/>
                </a:solidFill>
              </a:rPr>
              <a:t> </a:t>
            </a:r>
            <a:r>
              <a:rPr lang="es-ES" b="1" dirty="0" err="1" smtClean="0">
                <a:solidFill>
                  <a:srgbClr val="FFFF00"/>
                </a:solidFill>
              </a:rPr>
              <a:t>postcss</a:t>
            </a:r>
            <a:r>
              <a:rPr lang="es-ES" b="1" dirty="0" smtClean="0">
                <a:solidFill>
                  <a:srgbClr val="FFFF00"/>
                </a:solidFill>
              </a:rPr>
              <a:t>-cli</a:t>
            </a:r>
            <a:endParaRPr lang="es-CO" b="1" dirty="0">
              <a:solidFill>
                <a:srgbClr val="FFFF00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210" y="2859826"/>
            <a:ext cx="7526590" cy="371693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7968649" y="2386329"/>
            <a:ext cx="14911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dirty="0">
                <a:solidFill>
                  <a:srgbClr val="FFFF00"/>
                </a:solidFill>
              </a:rPr>
              <a:t>index.js</a:t>
            </a:r>
            <a:endParaRPr lang="es-CO" sz="3200" dirty="0"/>
          </a:p>
        </p:txBody>
      </p:sp>
      <p:cxnSp>
        <p:nvCxnSpPr>
          <p:cNvPr id="8" name="Conector recto de flecha 7"/>
          <p:cNvCxnSpPr/>
          <p:nvPr/>
        </p:nvCxnSpPr>
        <p:spPr>
          <a:xfrm>
            <a:off x="2846231" y="4262907"/>
            <a:ext cx="4018208" cy="1043189"/>
          </a:xfrm>
          <a:prstGeom prst="straightConnector1">
            <a:avLst/>
          </a:prstGeom>
          <a:ln w="476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2605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199" y="770548"/>
            <a:ext cx="10515600" cy="495544"/>
          </a:xfrm>
        </p:spPr>
        <p:txBody>
          <a:bodyPr/>
          <a:lstStyle/>
          <a:p>
            <a:pPr algn="just"/>
            <a:r>
              <a:rPr lang="es-CO" dirty="0" smtClean="0">
                <a:solidFill>
                  <a:schemeClr val="bg1"/>
                </a:solidFill>
              </a:rPr>
              <a:t>Siguiente paso crear archivo en la carpeta </a:t>
            </a:r>
            <a:r>
              <a:rPr lang="es-CO" b="1" dirty="0" err="1" smtClean="0">
                <a:solidFill>
                  <a:srgbClr val="FFFF00"/>
                </a:solidFill>
              </a:rPr>
              <a:t>css</a:t>
            </a:r>
            <a:r>
              <a:rPr lang="es-CO" dirty="0" smtClean="0">
                <a:solidFill>
                  <a:schemeClr val="bg1"/>
                </a:solidFill>
              </a:rPr>
              <a:t>.</a:t>
            </a:r>
          </a:p>
          <a:p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16" y="1533379"/>
            <a:ext cx="8521366" cy="1986576"/>
          </a:xfrm>
          <a:prstGeom prst="rect">
            <a:avLst/>
          </a:prstGeom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437882" y="3787241"/>
            <a:ext cx="11252369" cy="2712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dirty="0" smtClean="0">
                <a:solidFill>
                  <a:schemeClr val="bg1"/>
                </a:solidFill>
              </a:rPr>
              <a:t>Siguiente paso se inicializa en la terminal </a:t>
            </a:r>
            <a:r>
              <a:rPr lang="es-CO" dirty="0" err="1" smtClean="0">
                <a:solidFill>
                  <a:schemeClr val="bg1"/>
                </a:solidFill>
              </a:rPr>
              <a:t>tailwind</a:t>
            </a:r>
            <a:r>
              <a:rPr lang="es-CO" dirty="0" smtClean="0">
                <a:solidFill>
                  <a:schemeClr val="bg1"/>
                </a:solidFill>
              </a:rPr>
              <a:t>: </a:t>
            </a:r>
            <a:r>
              <a:rPr lang="es-CO" b="1" dirty="0" err="1" smtClean="0">
                <a:solidFill>
                  <a:srgbClr val="FFFF00"/>
                </a:solidFill>
              </a:rPr>
              <a:t>npx</a:t>
            </a:r>
            <a:r>
              <a:rPr lang="es-CO" b="1" dirty="0" smtClean="0">
                <a:solidFill>
                  <a:srgbClr val="FFFF00"/>
                </a:solidFill>
              </a:rPr>
              <a:t> </a:t>
            </a:r>
            <a:r>
              <a:rPr lang="es-CO" b="1" dirty="0" err="1" smtClean="0">
                <a:solidFill>
                  <a:srgbClr val="FFFF00"/>
                </a:solidFill>
              </a:rPr>
              <a:t>tailwindcss</a:t>
            </a:r>
            <a:r>
              <a:rPr lang="es-CO" b="1" dirty="0" smtClean="0">
                <a:solidFill>
                  <a:srgbClr val="FFFF00"/>
                </a:solidFill>
              </a:rPr>
              <a:t> </a:t>
            </a:r>
            <a:r>
              <a:rPr lang="es-CO" b="1" dirty="0" err="1" smtClean="0">
                <a:solidFill>
                  <a:srgbClr val="FFFF00"/>
                </a:solidFill>
              </a:rPr>
              <a:t>init</a:t>
            </a:r>
            <a:r>
              <a:rPr lang="es-CO" b="1" dirty="0" smtClean="0">
                <a:solidFill>
                  <a:srgbClr val="FFFF00"/>
                </a:solidFill>
              </a:rPr>
              <a:t>  -p</a:t>
            </a:r>
          </a:p>
          <a:p>
            <a:pPr algn="just"/>
            <a:r>
              <a:rPr lang="es-CO" dirty="0" smtClean="0">
                <a:solidFill>
                  <a:schemeClr val="bg1"/>
                </a:solidFill>
              </a:rPr>
              <a:t>En los dos archivos generados en el archivo </a:t>
            </a:r>
            <a:r>
              <a:rPr lang="es-CO" b="1" dirty="0" smtClean="0">
                <a:solidFill>
                  <a:srgbClr val="FFFF00"/>
                </a:solidFill>
              </a:rPr>
              <a:t>tailwindConfig.js</a:t>
            </a:r>
            <a:r>
              <a:rPr lang="es-CO" dirty="0" smtClean="0">
                <a:solidFill>
                  <a:schemeClr val="bg1"/>
                </a:solidFill>
              </a:rPr>
              <a:t> se configura el contenido de las clases en el arreglo, para eso se colocan (*) con la extensión .</a:t>
            </a:r>
            <a:r>
              <a:rPr lang="es-CO" dirty="0" err="1" smtClean="0">
                <a:solidFill>
                  <a:schemeClr val="bg1"/>
                </a:solidFill>
              </a:rPr>
              <a:t>pug</a:t>
            </a:r>
            <a:r>
              <a:rPr lang="es-CO" dirty="0" smtClean="0">
                <a:solidFill>
                  <a:schemeClr val="bg1"/>
                </a:solidFill>
              </a:rPr>
              <a:t> para que me genere a todas las clases que tengan esa extensión el contenido </a:t>
            </a:r>
            <a:r>
              <a:rPr lang="es-CO" dirty="0" err="1" smtClean="0">
                <a:solidFill>
                  <a:schemeClr val="bg1"/>
                </a:solidFill>
              </a:rPr>
              <a:t>html</a:t>
            </a:r>
            <a:r>
              <a:rPr lang="es-CO" dirty="0" smtClean="0">
                <a:solidFill>
                  <a:schemeClr val="bg1"/>
                </a:solidFill>
              </a:rPr>
              <a:t>.  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73716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32095" y="3593206"/>
            <a:ext cx="10515600" cy="1203877"/>
          </a:xfrm>
        </p:spPr>
        <p:txBody>
          <a:bodyPr>
            <a:normAutofit fontScale="92500" lnSpcReduction="20000"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Se agrega la línea para compilar el </a:t>
            </a:r>
            <a:r>
              <a:rPr lang="es-CO" dirty="0" err="1" smtClean="0">
                <a:solidFill>
                  <a:srgbClr val="00B050"/>
                </a:solidFill>
              </a:rPr>
              <a:t>tailwindcss</a:t>
            </a:r>
            <a:r>
              <a:rPr lang="es-CO" dirty="0" smtClean="0">
                <a:solidFill>
                  <a:srgbClr val="00B050"/>
                </a:solidFill>
              </a:rPr>
              <a:t> </a:t>
            </a:r>
            <a:r>
              <a:rPr lang="es-CO" dirty="0" smtClean="0">
                <a:solidFill>
                  <a:schemeClr val="bg1"/>
                </a:solidFill>
              </a:rPr>
              <a:t>en </a:t>
            </a:r>
            <a:r>
              <a:rPr lang="es-CO" dirty="0" err="1" smtClean="0">
                <a:solidFill>
                  <a:srgbClr val="00B050"/>
                </a:solidFill>
              </a:rPr>
              <a:t>package.json</a:t>
            </a:r>
            <a:r>
              <a:rPr lang="es-CO" dirty="0" smtClean="0">
                <a:solidFill>
                  <a:srgbClr val="00B050"/>
                </a:solidFill>
              </a:rPr>
              <a:t> </a:t>
            </a:r>
            <a:r>
              <a:rPr lang="es-CO" dirty="0" smtClean="0">
                <a:solidFill>
                  <a:srgbClr val="FFFF00"/>
                </a:solidFill>
              </a:rPr>
              <a:t>(“</a:t>
            </a:r>
            <a:r>
              <a:rPr lang="es-CO" dirty="0" err="1" smtClean="0">
                <a:solidFill>
                  <a:srgbClr val="FFFF00"/>
                </a:solidFill>
              </a:rPr>
              <a:t>css</a:t>
            </a:r>
            <a:r>
              <a:rPr lang="es-CO" dirty="0" smtClean="0">
                <a:solidFill>
                  <a:srgbClr val="FFFF00"/>
                </a:solidFill>
              </a:rPr>
              <a:t>”: “</a:t>
            </a:r>
            <a:r>
              <a:rPr lang="es-CO" dirty="0" err="1" smtClean="0">
                <a:solidFill>
                  <a:srgbClr val="FFFF00"/>
                </a:solidFill>
              </a:rPr>
              <a:t>postcss</a:t>
            </a:r>
            <a:r>
              <a:rPr lang="es-CO" dirty="0" smtClean="0">
                <a:solidFill>
                  <a:srgbClr val="FFFF00"/>
                </a:solidFill>
              </a:rPr>
              <a:t> </a:t>
            </a:r>
            <a:r>
              <a:rPr lang="es-CO" dirty="0" err="1" smtClean="0">
                <a:solidFill>
                  <a:srgbClr val="FFFF00"/>
                </a:solidFill>
              </a:rPr>
              <a:t>public</a:t>
            </a:r>
            <a:r>
              <a:rPr lang="es-CO" dirty="0" smtClean="0">
                <a:solidFill>
                  <a:srgbClr val="FFFF00"/>
                </a:solidFill>
              </a:rPr>
              <a:t>/</a:t>
            </a:r>
            <a:r>
              <a:rPr lang="es-CO" dirty="0" err="1" smtClean="0">
                <a:solidFill>
                  <a:srgbClr val="FFFF00"/>
                </a:solidFill>
              </a:rPr>
              <a:t>css</a:t>
            </a:r>
            <a:r>
              <a:rPr lang="es-CO" dirty="0" smtClean="0">
                <a:solidFill>
                  <a:srgbClr val="FFFF00"/>
                </a:solidFill>
              </a:rPr>
              <a:t>/tailwind.css -o </a:t>
            </a:r>
            <a:r>
              <a:rPr lang="es-CO" dirty="0" err="1" smtClean="0">
                <a:solidFill>
                  <a:srgbClr val="FFFF00"/>
                </a:solidFill>
              </a:rPr>
              <a:t>public</a:t>
            </a:r>
            <a:r>
              <a:rPr lang="es-CO" dirty="0" smtClean="0">
                <a:solidFill>
                  <a:srgbClr val="FFFF00"/>
                </a:solidFill>
              </a:rPr>
              <a:t>/</a:t>
            </a:r>
            <a:r>
              <a:rPr lang="es-CO" dirty="0" err="1" smtClean="0">
                <a:solidFill>
                  <a:srgbClr val="FFFF00"/>
                </a:solidFill>
              </a:rPr>
              <a:t>css</a:t>
            </a:r>
            <a:r>
              <a:rPr lang="es-CO" dirty="0" smtClean="0">
                <a:solidFill>
                  <a:srgbClr val="FFFF00"/>
                </a:solidFill>
              </a:rPr>
              <a:t>/app.css”</a:t>
            </a:r>
            <a:r>
              <a:rPr lang="es-CO" dirty="0" smtClean="0">
                <a:solidFill>
                  <a:srgbClr val="92D050"/>
                </a:solidFill>
              </a:rPr>
              <a:t> y se agrega de salida a una app.css</a:t>
            </a:r>
            <a:r>
              <a:rPr lang="es-CO" dirty="0" smtClean="0">
                <a:solidFill>
                  <a:schemeClr val="bg1"/>
                </a:solidFill>
              </a:rPr>
              <a:t>), si al final agregamos </a:t>
            </a:r>
            <a:r>
              <a:rPr lang="es-CO" dirty="0" smtClean="0">
                <a:solidFill>
                  <a:srgbClr val="FFC000"/>
                </a:solidFill>
              </a:rPr>
              <a:t>- -</a:t>
            </a:r>
            <a:r>
              <a:rPr lang="es-CO" dirty="0" err="1" smtClean="0">
                <a:solidFill>
                  <a:srgbClr val="FFC000"/>
                </a:solidFill>
              </a:rPr>
              <a:t>watch</a:t>
            </a:r>
            <a:r>
              <a:rPr lang="es-CO" dirty="0" smtClean="0">
                <a:solidFill>
                  <a:schemeClr val="bg1"/>
                </a:solidFill>
              </a:rPr>
              <a:t>, no necesitamos estar recompilando el servicio. 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508" y="5098633"/>
            <a:ext cx="9935962" cy="1276528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159936" y="476609"/>
            <a:ext cx="2634779" cy="145522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 smtClean="0">
                <a:solidFill>
                  <a:schemeClr val="bg1"/>
                </a:solidFill>
              </a:rPr>
              <a:t>En el </a:t>
            </a:r>
            <a:r>
              <a:rPr lang="es-CO" b="1" dirty="0" err="1" smtClean="0">
                <a:solidFill>
                  <a:srgbClr val="FFFF00"/>
                </a:solidFill>
              </a:rPr>
              <a:t>content</a:t>
            </a:r>
            <a:r>
              <a:rPr lang="es-CO" dirty="0" smtClean="0">
                <a:solidFill>
                  <a:srgbClr val="FFFF00"/>
                </a:solidFill>
              </a:rPr>
              <a:t> </a:t>
            </a:r>
            <a:r>
              <a:rPr lang="es-CO" dirty="0" smtClean="0">
                <a:solidFill>
                  <a:schemeClr val="bg1"/>
                </a:solidFill>
              </a:rPr>
              <a:t>hay que decir en que archivos están los </a:t>
            </a:r>
            <a:r>
              <a:rPr lang="es-CO" dirty="0" err="1" smtClean="0">
                <a:solidFill>
                  <a:schemeClr val="bg1"/>
                </a:solidFill>
              </a:rPr>
              <a:t>css</a:t>
            </a:r>
            <a:r>
              <a:rPr lang="es-CO" dirty="0" smtClean="0">
                <a:solidFill>
                  <a:schemeClr val="bg1"/>
                </a:solidFill>
              </a:rPr>
              <a:t> para que nos genere un archivo con esas clases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042" y="476609"/>
            <a:ext cx="6858957" cy="2781688"/>
          </a:xfrm>
          <a:prstGeom prst="rect">
            <a:avLst/>
          </a:prstGeom>
        </p:spPr>
      </p:pic>
      <p:cxnSp>
        <p:nvCxnSpPr>
          <p:cNvPr id="4" name="Conector recto de flecha 3"/>
          <p:cNvCxnSpPr/>
          <p:nvPr/>
        </p:nvCxnSpPr>
        <p:spPr>
          <a:xfrm flipV="1">
            <a:off x="4997003" y="1300766"/>
            <a:ext cx="2202287" cy="1815921"/>
          </a:xfrm>
          <a:prstGeom prst="straightConnector1">
            <a:avLst/>
          </a:prstGeom>
          <a:ln w="444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echa derecha 1"/>
          <p:cNvSpPr/>
          <p:nvPr/>
        </p:nvSpPr>
        <p:spPr>
          <a:xfrm>
            <a:off x="3772637" y="5858359"/>
            <a:ext cx="1224366" cy="24797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6351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1080" y="559532"/>
            <a:ext cx="10515600" cy="2887053"/>
          </a:xfrm>
        </p:spPr>
        <p:txBody>
          <a:bodyPr/>
          <a:lstStyle/>
          <a:p>
            <a:r>
              <a:rPr lang="es-CO" dirty="0" smtClean="0">
                <a:solidFill>
                  <a:schemeClr val="bg1"/>
                </a:solidFill>
              </a:rPr>
              <a:t>Siguiente paso renombrar las extensiones de (</a:t>
            </a:r>
            <a:r>
              <a:rPr lang="es-CO" dirty="0" err="1" smtClean="0">
                <a:solidFill>
                  <a:schemeClr val="bg1"/>
                </a:solidFill>
              </a:rPr>
              <a:t>js</a:t>
            </a:r>
            <a:r>
              <a:rPr lang="es-CO" dirty="0" smtClean="0">
                <a:solidFill>
                  <a:schemeClr val="bg1"/>
                </a:solidFill>
              </a:rPr>
              <a:t>) a (</a:t>
            </a:r>
            <a:r>
              <a:rPr lang="es-CO" dirty="0" err="1" smtClean="0">
                <a:solidFill>
                  <a:schemeClr val="bg1"/>
                </a:solidFill>
              </a:rPr>
              <a:t>cjs</a:t>
            </a:r>
            <a:r>
              <a:rPr lang="es-CO" dirty="0" smtClean="0">
                <a:solidFill>
                  <a:schemeClr val="bg1"/>
                </a:solidFill>
              </a:rPr>
              <a:t>), de los dos archivos creados por </a:t>
            </a:r>
            <a:r>
              <a:rPr lang="es-CO" b="1" dirty="0" err="1" smtClean="0">
                <a:solidFill>
                  <a:srgbClr val="FFFF00"/>
                </a:solidFill>
              </a:rPr>
              <a:t>tailwind</a:t>
            </a:r>
            <a:r>
              <a:rPr lang="es-CO" dirty="0" smtClean="0">
                <a:solidFill>
                  <a:schemeClr val="bg1"/>
                </a:solidFill>
              </a:rPr>
              <a:t>, esto para que se pueda ejecutar y no marcar error de creación de </a:t>
            </a:r>
            <a:r>
              <a:rPr lang="es-CO" b="1" dirty="0" err="1" smtClean="0">
                <a:solidFill>
                  <a:srgbClr val="FFFF00"/>
                </a:solidFill>
              </a:rPr>
              <a:t>modulos</a:t>
            </a:r>
            <a:r>
              <a:rPr lang="es-CO" dirty="0" smtClean="0">
                <a:solidFill>
                  <a:schemeClr val="bg1"/>
                </a:solidFill>
              </a:rPr>
              <a:t>.</a:t>
            </a:r>
          </a:p>
          <a:p>
            <a:endParaRPr lang="es-CO" dirty="0" smtClean="0">
              <a:solidFill>
                <a:schemeClr val="bg1"/>
              </a:solidFill>
            </a:endParaRPr>
          </a:p>
          <a:p>
            <a:endParaRPr lang="es-CO" dirty="0">
              <a:solidFill>
                <a:schemeClr val="bg1"/>
              </a:solidFill>
            </a:endParaRPr>
          </a:p>
          <a:p>
            <a:r>
              <a:rPr lang="es-CO" dirty="0" smtClean="0">
                <a:solidFill>
                  <a:schemeClr val="bg1"/>
                </a:solidFill>
              </a:rPr>
              <a:t>por ultimo se corre </a:t>
            </a:r>
            <a:r>
              <a:rPr lang="es-CO" dirty="0" err="1" smtClean="0">
                <a:solidFill>
                  <a:srgbClr val="FFC000"/>
                </a:solidFill>
              </a:rPr>
              <a:t>npm</a:t>
            </a:r>
            <a:r>
              <a:rPr lang="es-CO" dirty="0" smtClean="0">
                <a:solidFill>
                  <a:srgbClr val="FFC000"/>
                </a:solidFill>
              </a:rPr>
              <a:t> </a:t>
            </a:r>
            <a:r>
              <a:rPr lang="es-CO" dirty="0" err="1" smtClean="0">
                <a:solidFill>
                  <a:srgbClr val="FFC000"/>
                </a:solidFill>
              </a:rPr>
              <a:t>run</a:t>
            </a:r>
            <a:r>
              <a:rPr lang="es-CO" dirty="0" smtClean="0">
                <a:solidFill>
                  <a:srgbClr val="FFC000"/>
                </a:solidFill>
              </a:rPr>
              <a:t> </a:t>
            </a:r>
            <a:r>
              <a:rPr lang="es-CO" dirty="0" err="1" smtClean="0">
                <a:solidFill>
                  <a:srgbClr val="FFC000"/>
                </a:solidFill>
              </a:rPr>
              <a:t>css</a:t>
            </a:r>
            <a:r>
              <a:rPr lang="es-CO" dirty="0" smtClean="0">
                <a:solidFill>
                  <a:srgbClr val="FFC000"/>
                </a:solidFill>
              </a:rPr>
              <a:t>.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144" y="1503163"/>
            <a:ext cx="3012323" cy="761736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1021080" y="3727939"/>
            <a:ext cx="10515600" cy="2293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 smtClean="0">
                <a:solidFill>
                  <a:schemeClr val="bg1"/>
                </a:solidFill>
              </a:rPr>
              <a:t>Paso a seguir crear carpeta (</a:t>
            </a:r>
            <a:r>
              <a:rPr lang="es-CO" b="1" dirty="0" err="1" smtClean="0">
                <a:solidFill>
                  <a:srgbClr val="FFFF00"/>
                </a:solidFill>
              </a:rPr>
              <a:t>layout</a:t>
            </a:r>
            <a:r>
              <a:rPr lang="es-CO" dirty="0" smtClean="0">
                <a:solidFill>
                  <a:srgbClr val="FFFF00"/>
                </a:solidFill>
              </a:rPr>
              <a:t> </a:t>
            </a:r>
            <a:r>
              <a:rPr lang="es-CO" dirty="0" smtClean="0">
                <a:solidFill>
                  <a:srgbClr val="FFC000"/>
                </a:solidFill>
              </a:rPr>
              <a:t>en </a:t>
            </a:r>
            <a:r>
              <a:rPr lang="es-CO" b="1" dirty="0" err="1" smtClean="0">
                <a:solidFill>
                  <a:srgbClr val="FFFF00"/>
                </a:solidFill>
              </a:rPr>
              <a:t>view</a:t>
            </a:r>
            <a:r>
              <a:rPr lang="es-CO" dirty="0" smtClean="0">
                <a:solidFill>
                  <a:schemeClr val="bg1"/>
                </a:solidFill>
              </a:rPr>
              <a:t>).</a:t>
            </a:r>
          </a:p>
          <a:p>
            <a:r>
              <a:rPr lang="es-CO" dirty="0" smtClean="0">
                <a:solidFill>
                  <a:schemeClr val="bg1"/>
                </a:solidFill>
              </a:rPr>
              <a:t>Crear dentro de </a:t>
            </a:r>
            <a:r>
              <a:rPr lang="es-CO" dirty="0" err="1" smtClean="0">
                <a:solidFill>
                  <a:schemeClr val="bg1"/>
                </a:solidFill>
              </a:rPr>
              <a:t>layout</a:t>
            </a:r>
            <a:r>
              <a:rPr lang="es-CO" dirty="0" smtClean="0">
                <a:solidFill>
                  <a:schemeClr val="bg1"/>
                </a:solidFill>
              </a:rPr>
              <a:t> archivo (</a:t>
            </a:r>
            <a:r>
              <a:rPr lang="es-CO" b="1" dirty="0" err="1" smtClean="0">
                <a:solidFill>
                  <a:srgbClr val="FFFF00"/>
                </a:solidFill>
              </a:rPr>
              <a:t>index.pug</a:t>
            </a:r>
            <a:r>
              <a:rPr lang="es-CO" dirty="0" smtClean="0">
                <a:solidFill>
                  <a:schemeClr val="bg1"/>
                </a:solidFill>
              </a:rPr>
              <a:t>).</a:t>
            </a:r>
          </a:p>
          <a:p>
            <a:r>
              <a:rPr lang="es-CO" dirty="0" smtClean="0">
                <a:solidFill>
                  <a:schemeClr val="bg1"/>
                </a:solidFill>
              </a:rPr>
              <a:t>Instalar extensión </a:t>
            </a:r>
            <a:r>
              <a:rPr lang="es-CO" dirty="0" err="1" smtClean="0">
                <a:solidFill>
                  <a:srgbClr val="FFC000"/>
                </a:solidFill>
              </a:rPr>
              <a:t>pug</a:t>
            </a:r>
            <a:r>
              <a:rPr lang="es-CO" dirty="0" smtClean="0">
                <a:solidFill>
                  <a:schemeClr val="bg1"/>
                </a:solidFill>
              </a:rPr>
              <a:t> en </a:t>
            </a:r>
            <a:r>
              <a:rPr lang="es-CO" dirty="0" err="1" smtClean="0">
                <a:solidFill>
                  <a:srgbClr val="00B050"/>
                </a:solidFill>
              </a:rPr>
              <a:t>visualcode</a:t>
            </a:r>
            <a:r>
              <a:rPr lang="es-CO" dirty="0" smtClean="0">
                <a:solidFill>
                  <a:schemeClr val="bg1"/>
                </a:solidFill>
              </a:rPr>
              <a:t>.</a:t>
            </a:r>
          </a:p>
          <a:p>
            <a:r>
              <a:rPr lang="es-CO" dirty="0" smtClean="0">
                <a:solidFill>
                  <a:schemeClr val="bg1"/>
                </a:solidFill>
              </a:rPr>
              <a:t>Instalar extensión </a:t>
            </a:r>
            <a:r>
              <a:rPr lang="es-CO" dirty="0" err="1" smtClean="0">
                <a:solidFill>
                  <a:srgbClr val="FFC000"/>
                </a:solidFill>
              </a:rPr>
              <a:t>tailwindcss</a:t>
            </a:r>
            <a:r>
              <a:rPr lang="es-CO" dirty="0" smtClean="0">
                <a:solidFill>
                  <a:srgbClr val="FFC000"/>
                </a:solidFill>
              </a:rPr>
              <a:t> </a:t>
            </a:r>
            <a:r>
              <a:rPr lang="es-CO" dirty="0" smtClean="0">
                <a:solidFill>
                  <a:schemeClr val="bg1"/>
                </a:solidFill>
              </a:rPr>
              <a:t>en </a:t>
            </a:r>
            <a:r>
              <a:rPr lang="es-CO" dirty="0" err="1" smtClean="0">
                <a:solidFill>
                  <a:srgbClr val="00B050"/>
                </a:solidFill>
              </a:rPr>
              <a:t>visualcode</a:t>
            </a:r>
            <a:r>
              <a:rPr lang="es-CO" dirty="0" smtClean="0">
                <a:solidFill>
                  <a:schemeClr val="bg1"/>
                </a:solidFill>
              </a:rPr>
              <a:t>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45609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9489" y="239152"/>
            <a:ext cx="11451102" cy="2110154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40000"/>
              </a:lnSpc>
            </a:pPr>
            <a:r>
              <a:rPr lang="es-CO" dirty="0" smtClean="0">
                <a:solidFill>
                  <a:schemeClr val="bg1"/>
                </a:solidFill>
              </a:rPr>
              <a:t>En el archivo </a:t>
            </a:r>
            <a:r>
              <a:rPr lang="es-CO" b="1" dirty="0" err="1" smtClean="0">
                <a:solidFill>
                  <a:srgbClr val="00B050"/>
                </a:solidFill>
              </a:rPr>
              <a:t>index.pug</a:t>
            </a:r>
            <a:r>
              <a:rPr lang="es-CO" dirty="0" smtClean="0">
                <a:solidFill>
                  <a:schemeClr val="bg1"/>
                </a:solidFill>
              </a:rPr>
              <a:t>, se crea la estructura </a:t>
            </a:r>
            <a:r>
              <a:rPr lang="es-CO" dirty="0" err="1" smtClean="0">
                <a:solidFill>
                  <a:schemeClr val="bg1"/>
                </a:solidFill>
              </a:rPr>
              <a:t>html</a:t>
            </a:r>
            <a:r>
              <a:rPr lang="es-CO" dirty="0" smtClean="0">
                <a:solidFill>
                  <a:schemeClr val="bg1"/>
                </a:solidFill>
              </a:rPr>
              <a:t> (digitando </a:t>
            </a:r>
            <a:r>
              <a:rPr lang="es-CO" b="1" dirty="0" smtClean="0">
                <a:solidFill>
                  <a:srgbClr val="00B050"/>
                </a:solidFill>
              </a:rPr>
              <a:t>!</a:t>
            </a:r>
            <a:r>
              <a:rPr lang="es-CO" b="1" dirty="0" err="1" smtClean="0">
                <a:solidFill>
                  <a:srgbClr val="00B050"/>
                </a:solidFill>
              </a:rPr>
              <a:t>tab</a:t>
            </a:r>
            <a:r>
              <a:rPr lang="es-CO" dirty="0" smtClean="0">
                <a:solidFill>
                  <a:schemeClr val="bg1"/>
                </a:solidFill>
              </a:rPr>
              <a:t>), luego se agrega la siguiente línea de código y se crea un objeto que sirve como enlace para todas las cabeceras hijo, se combinan la pagina con la variable #{pagina}, esto para que sea dinámica al llamar las vistas.</a:t>
            </a:r>
          </a:p>
          <a:p>
            <a:pPr algn="just">
              <a:lnSpc>
                <a:spcPct val="140000"/>
              </a:lnSpc>
            </a:pPr>
            <a:r>
              <a:rPr lang="es-ES" dirty="0" smtClean="0">
                <a:solidFill>
                  <a:schemeClr val="bg1"/>
                </a:solidFill>
              </a:rPr>
              <a:t>El </a:t>
            </a:r>
            <a:r>
              <a:rPr lang="es-ES" dirty="0" err="1" smtClean="0">
                <a:solidFill>
                  <a:srgbClr val="00B050"/>
                </a:solidFill>
              </a:rPr>
              <a:t>main</a:t>
            </a:r>
            <a:r>
              <a:rPr lang="es-ES" dirty="0" smtClean="0">
                <a:solidFill>
                  <a:srgbClr val="00B050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sirve como cabecera para todas los </a:t>
            </a:r>
            <a:r>
              <a:rPr lang="es-ES" dirty="0" err="1" smtClean="0">
                <a:solidFill>
                  <a:srgbClr val="00B050"/>
                </a:solidFill>
              </a:rPr>
              <a:t>pug</a:t>
            </a:r>
            <a:r>
              <a:rPr lang="es-ES" dirty="0" smtClean="0">
                <a:solidFill>
                  <a:srgbClr val="00B050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que se estén invocando, esto ayuda a la reutilización de código y el no tener que repetir lo mismo en otras paginas.</a:t>
            </a:r>
            <a:endParaRPr lang="es-CO" dirty="0" smtClean="0">
              <a:solidFill>
                <a:schemeClr val="bg1"/>
              </a:solidFill>
            </a:endParaRPr>
          </a:p>
          <a:p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326" y="2900508"/>
            <a:ext cx="8749689" cy="311392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850070" y="4673889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#{pagina}</a:t>
            </a:r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807998" y="4088138"/>
            <a:ext cx="16489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b="1" dirty="0" err="1">
                <a:solidFill>
                  <a:srgbClr val="FFFF00"/>
                </a:solidFill>
              </a:rPr>
              <a:t>index.pug</a:t>
            </a:r>
            <a:endParaRPr lang="es-CO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595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 txBox="1">
            <a:spLocks/>
          </p:cNvSpPr>
          <p:nvPr/>
        </p:nvSpPr>
        <p:spPr>
          <a:xfrm>
            <a:off x="0" y="4515486"/>
            <a:ext cx="3239050" cy="1880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 smtClean="0">
                <a:solidFill>
                  <a:schemeClr val="bg1"/>
                </a:solidFill>
              </a:rPr>
              <a:t>Para usar el </a:t>
            </a:r>
            <a:r>
              <a:rPr lang="es-CO" dirty="0" err="1" smtClean="0">
                <a:solidFill>
                  <a:srgbClr val="00B050"/>
                </a:solidFill>
              </a:rPr>
              <a:t>layout</a:t>
            </a:r>
            <a:r>
              <a:rPr lang="es-CO" dirty="0" smtClean="0">
                <a:solidFill>
                  <a:srgbClr val="00B050"/>
                </a:solidFill>
              </a:rPr>
              <a:t> </a:t>
            </a:r>
            <a:r>
              <a:rPr lang="es-CO" dirty="0" smtClean="0">
                <a:solidFill>
                  <a:schemeClr val="bg1"/>
                </a:solidFill>
              </a:rPr>
              <a:t>se agrega la línea de código (</a:t>
            </a:r>
            <a:r>
              <a:rPr lang="es-CO" dirty="0" err="1" smtClean="0">
                <a:solidFill>
                  <a:srgbClr val="00B050"/>
                </a:solidFill>
              </a:rPr>
              <a:t>extends</a:t>
            </a:r>
            <a:r>
              <a:rPr lang="es-CO" dirty="0" smtClean="0">
                <a:solidFill>
                  <a:schemeClr val="bg1"/>
                </a:solidFill>
              </a:rPr>
              <a:t>) en el </a:t>
            </a:r>
            <a:r>
              <a:rPr lang="es-CO" dirty="0" err="1" smtClean="0">
                <a:solidFill>
                  <a:schemeClr val="bg1"/>
                </a:solidFill>
              </a:rPr>
              <a:t>pug</a:t>
            </a:r>
            <a:r>
              <a:rPr lang="es-CO" dirty="0" smtClean="0">
                <a:solidFill>
                  <a:schemeClr val="bg1"/>
                </a:solidFill>
              </a:rPr>
              <a:t> que se desee y el bloque (</a:t>
            </a:r>
            <a:r>
              <a:rPr lang="es-CO" b="1" dirty="0" smtClean="0">
                <a:solidFill>
                  <a:srgbClr val="00B050"/>
                </a:solidFill>
              </a:rPr>
              <a:t>block</a:t>
            </a:r>
            <a:r>
              <a:rPr lang="es-CO" dirty="0" smtClean="0">
                <a:solidFill>
                  <a:schemeClr val="bg1"/>
                </a:solidFill>
              </a:rPr>
              <a:t>).</a:t>
            </a:r>
          </a:p>
          <a:p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549" y="4365938"/>
            <a:ext cx="7621465" cy="2251424"/>
          </a:xfrm>
          <a:prstGeom prst="rect">
            <a:avLst/>
          </a:prstGeom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867164" y="229573"/>
            <a:ext cx="10814869" cy="10609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 smtClean="0">
                <a:solidFill>
                  <a:schemeClr val="bg1"/>
                </a:solidFill>
              </a:rPr>
              <a:t>Para imprimir la pagina en forma dinámica, hay que ir al </a:t>
            </a:r>
            <a:r>
              <a:rPr lang="es-CO" b="1" dirty="0" smtClean="0">
                <a:solidFill>
                  <a:srgbClr val="FFFF00"/>
                </a:solidFill>
              </a:rPr>
              <a:t>usuarioController.js</a:t>
            </a:r>
            <a:r>
              <a:rPr lang="es-CO" b="1" dirty="0" smtClean="0">
                <a:solidFill>
                  <a:srgbClr val="00B050"/>
                </a:solidFill>
              </a:rPr>
              <a:t>, </a:t>
            </a:r>
            <a:r>
              <a:rPr lang="es-CO" dirty="0" smtClean="0">
                <a:solidFill>
                  <a:schemeClr val="bg1"/>
                </a:solidFill>
              </a:rPr>
              <a:t>en el </a:t>
            </a:r>
            <a:r>
              <a:rPr lang="es-CO" b="1" dirty="0" err="1" smtClean="0">
                <a:solidFill>
                  <a:srgbClr val="00B050"/>
                </a:solidFill>
              </a:rPr>
              <a:t>render</a:t>
            </a:r>
            <a:r>
              <a:rPr lang="es-CO" dirty="0" smtClean="0">
                <a:solidFill>
                  <a:srgbClr val="00B050"/>
                </a:solidFill>
              </a:rPr>
              <a:t> </a:t>
            </a:r>
            <a:r>
              <a:rPr lang="es-CO" dirty="0" smtClean="0">
                <a:solidFill>
                  <a:schemeClr val="bg1"/>
                </a:solidFill>
              </a:rPr>
              <a:t>son los datos que se van a </a:t>
            </a:r>
            <a:r>
              <a:rPr lang="es-CO" dirty="0" err="1" smtClean="0">
                <a:solidFill>
                  <a:schemeClr val="bg1"/>
                </a:solidFill>
              </a:rPr>
              <a:t>renderizar</a:t>
            </a:r>
            <a:r>
              <a:rPr lang="es-CO" dirty="0" smtClean="0">
                <a:solidFill>
                  <a:schemeClr val="bg1"/>
                </a:solidFill>
              </a:rPr>
              <a:t> y el segundo parámetro seria la información que se desea pasar a la vista</a:t>
            </a:r>
            <a:r>
              <a:rPr lang="es-CO" b="1" dirty="0" smtClean="0">
                <a:solidFill>
                  <a:srgbClr val="00B050"/>
                </a:solidFill>
              </a:rPr>
              <a:t>.</a:t>
            </a:r>
          </a:p>
          <a:p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437" y="1416933"/>
            <a:ext cx="4096322" cy="113363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916" y="2979449"/>
            <a:ext cx="5430008" cy="1143160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8695964" y="2946922"/>
            <a:ext cx="3239050" cy="11756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 smtClean="0">
                <a:solidFill>
                  <a:schemeClr val="bg1"/>
                </a:solidFill>
              </a:rPr>
              <a:t>En el </a:t>
            </a:r>
            <a:r>
              <a:rPr lang="es-CO" dirty="0" err="1" smtClean="0">
                <a:solidFill>
                  <a:srgbClr val="FFC000"/>
                </a:solidFill>
              </a:rPr>
              <a:t>Registro.pug</a:t>
            </a:r>
            <a:r>
              <a:rPr lang="es-CO" dirty="0" smtClean="0">
                <a:solidFill>
                  <a:srgbClr val="FFC000"/>
                </a:solidFill>
              </a:rPr>
              <a:t>, </a:t>
            </a:r>
            <a:r>
              <a:rPr lang="es-CO" dirty="0" smtClean="0">
                <a:solidFill>
                  <a:schemeClr val="bg1"/>
                </a:solidFill>
              </a:rPr>
              <a:t>se crea el objeto </a:t>
            </a:r>
            <a:r>
              <a:rPr lang="es-CO" dirty="0" smtClean="0">
                <a:solidFill>
                  <a:srgbClr val="00B050"/>
                </a:solidFill>
              </a:rPr>
              <a:t>pagina</a:t>
            </a:r>
          </a:p>
          <a:p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9098065" y="4699647"/>
            <a:ext cx="1323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err="1" smtClean="0">
                <a:solidFill>
                  <a:srgbClr val="FFFF00"/>
                </a:solidFill>
              </a:rPr>
              <a:t>Regstro.pug</a:t>
            </a:r>
            <a:endParaRPr lang="es-CO" b="1" dirty="0">
              <a:solidFill>
                <a:srgbClr val="FFFF00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623169" y="2794783"/>
            <a:ext cx="1323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err="1" smtClean="0">
                <a:solidFill>
                  <a:srgbClr val="FFFF00"/>
                </a:solidFill>
              </a:rPr>
              <a:t>Regstro.pug</a:t>
            </a:r>
            <a:endParaRPr lang="es-CO" b="1" dirty="0">
              <a:solidFill>
                <a:srgbClr val="FFFF00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8267684" y="1669904"/>
            <a:ext cx="2047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FFFF00"/>
                </a:solidFill>
              </a:rPr>
              <a:t>usuarioController.js</a:t>
            </a:r>
            <a:endParaRPr lang="es-CO" dirty="0"/>
          </a:p>
        </p:txBody>
      </p:sp>
      <p:cxnSp>
        <p:nvCxnSpPr>
          <p:cNvPr id="12" name="Conector recto de flecha 11"/>
          <p:cNvCxnSpPr/>
          <p:nvPr/>
        </p:nvCxnSpPr>
        <p:spPr>
          <a:xfrm flipH="1">
            <a:off x="8124282" y="3854608"/>
            <a:ext cx="787243" cy="81961"/>
          </a:xfrm>
          <a:prstGeom prst="straightConnector1">
            <a:avLst/>
          </a:prstGeom>
          <a:ln w="476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echa derecha 13"/>
          <p:cNvSpPr/>
          <p:nvPr/>
        </p:nvSpPr>
        <p:spPr>
          <a:xfrm>
            <a:off x="2944678" y="1919159"/>
            <a:ext cx="1797804" cy="1291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" name="Conector recto de flecha 15"/>
          <p:cNvCxnSpPr/>
          <p:nvPr/>
        </p:nvCxnSpPr>
        <p:spPr>
          <a:xfrm flipV="1">
            <a:off x="2944678" y="4699647"/>
            <a:ext cx="1937288" cy="600773"/>
          </a:xfrm>
          <a:prstGeom prst="straightConnector1">
            <a:avLst/>
          </a:prstGeom>
          <a:ln w="603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 flipV="1">
            <a:off x="2944678" y="5030295"/>
            <a:ext cx="1937288" cy="1138030"/>
          </a:xfrm>
          <a:prstGeom prst="straightConnector1">
            <a:avLst/>
          </a:prstGeom>
          <a:ln w="603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1884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51079" y="473344"/>
            <a:ext cx="10515600" cy="113037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s-ES" dirty="0" smtClean="0">
                <a:solidFill>
                  <a:schemeClr val="bg1"/>
                </a:solidFill>
              </a:rPr>
              <a:t>Pasando datos a la vista: en el </a:t>
            </a:r>
            <a:r>
              <a:rPr lang="es-ES" b="1" dirty="0" err="1" smtClean="0">
                <a:solidFill>
                  <a:srgbClr val="FFFF00"/>
                </a:solidFill>
              </a:rPr>
              <a:t>render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se agrega </a:t>
            </a:r>
            <a:r>
              <a:rPr lang="es-ES" dirty="0" smtClean="0">
                <a:solidFill>
                  <a:srgbClr val="92D050"/>
                </a:solidFill>
              </a:rPr>
              <a:t>pagina: ‘crear cuenta’, </a:t>
            </a:r>
            <a:r>
              <a:rPr lang="es-ES" dirty="0" smtClean="0">
                <a:solidFill>
                  <a:schemeClr val="bg1"/>
                </a:solidFill>
              </a:rPr>
              <a:t>eso hace que la pagina sea mas dinámica.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67" y="2141460"/>
            <a:ext cx="7964011" cy="4124901"/>
          </a:xfrm>
          <a:prstGeom prst="rect">
            <a:avLst/>
          </a:prstGeom>
        </p:spPr>
      </p:pic>
      <p:cxnSp>
        <p:nvCxnSpPr>
          <p:cNvPr id="5" name="Conector angular 4"/>
          <p:cNvCxnSpPr/>
          <p:nvPr/>
        </p:nvCxnSpPr>
        <p:spPr>
          <a:xfrm rot="5400000">
            <a:off x="7818895" y="1619717"/>
            <a:ext cx="3208150" cy="2045777"/>
          </a:xfrm>
          <a:prstGeom prst="bentConnector3">
            <a:avLst>
              <a:gd name="adj1" fmla="val 100725"/>
            </a:avLst>
          </a:prstGeom>
          <a:ln w="476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8836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3004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Creando Formulario.</a:t>
            </a:r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941522" y="1317610"/>
            <a:ext cx="85279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chemeClr val="bg1"/>
                </a:solidFill>
              </a:rPr>
              <a:t>Continuando con la creación del formulario </a:t>
            </a:r>
            <a:r>
              <a:rPr lang="es-ES" sz="3200" b="1" dirty="0" smtClean="0">
                <a:solidFill>
                  <a:schemeClr val="bg1"/>
                </a:solidFill>
              </a:rPr>
              <a:t>de </a:t>
            </a:r>
            <a:r>
              <a:rPr lang="es-ES" sz="3200" b="1" dirty="0" err="1" smtClean="0">
                <a:solidFill>
                  <a:srgbClr val="FFFF00"/>
                </a:solidFill>
              </a:rPr>
              <a:t>registro.pug</a:t>
            </a:r>
            <a:endParaRPr lang="es-CO" sz="3200" b="1" dirty="0">
              <a:solidFill>
                <a:srgbClr val="FFFF0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5079"/>
            <a:ext cx="11808720" cy="300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30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3004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Creando Formulario.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03" y="1063155"/>
            <a:ext cx="9621593" cy="39439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4145131"/>
            <a:ext cx="9260875" cy="213389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16058" y="201732"/>
            <a:ext cx="852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chemeClr val="bg1"/>
                </a:solidFill>
              </a:rPr>
              <a:t>Continuación…</a:t>
            </a:r>
            <a:endParaRPr lang="es-CO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6659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410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rgbClr val="FFC000"/>
                </a:solidFill>
              </a:rPr>
              <a:t>Crear formulario Inicio sesión</a:t>
            </a:r>
            <a:endParaRPr lang="es-CO" dirty="0">
              <a:solidFill>
                <a:srgbClr val="FFC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72407"/>
            <a:ext cx="10515600" cy="720627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Se </a:t>
            </a:r>
            <a:r>
              <a:rPr lang="es-ES" dirty="0" err="1" smtClean="0">
                <a:solidFill>
                  <a:schemeClr val="bg1"/>
                </a:solidFill>
              </a:rPr>
              <a:t>reusa</a:t>
            </a:r>
            <a:r>
              <a:rPr lang="es-ES" dirty="0" smtClean="0">
                <a:solidFill>
                  <a:schemeClr val="bg1"/>
                </a:solidFill>
              </a:rPr>
              <a:t> el código anterior, solo se quitan algunos div.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2546252"/>
            <a:ext cx="5706271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2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6312"/>
            <a:ext cx="10515600" cy="718087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Creando archivos </a:t>
            </a:r>
            <a:r>
              <a:rPr lang="es-ES" dirty="0" err="1" smtClean="0">
                <a:solidFill>
                  <a:schemeClr val="bg1"/>
                </a:solidFill>
              </a:rPr>
              <a:t>Router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43" y="1260290"/>
            <a:ext cx="6536789" cy="250990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85129"/>
            <a:ext cx="3753374" cy="100979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193017" y="1991878"/>
            <a:ext cx="40486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Se crea la carpeta para las rutas y dentro el archivo usuarioRoutes.js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4825284" y="457159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Se importa </a:t>
            </a:r>
            <a:r>
              <a:rPr lang="es-ES" dirty="0" err="1">
                <a:solidFill>
                  <a:srgbClr val="00B050"/>
                </a:solidFill>
              </a:rPr>
              <a:t>express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>
                <a:solidFill>
                  <a:schemeClr val="bg1"/>
                </a:solidFill>
              </a:rPr>
              <a:t>dentro del archivo </a:t>
            </a:r>
            <a:r>
              <a:rPr lang="es-ES" dirty="0">
                <a:solidFill>
                  <a:srgbClr val="00B050"/>
                </a:solidFill>
              </a:rPr>
              <a:t>usuarioRoutes.js</a:t>
            </a:r>
            <a:r>
              <a:rPr lang="es-ES" dirty="0">
                <a:solidFill>
                  <a:schemeClr val="bg1"/>
                </a:solidFill>
              </a:rPr>
              <a:t>, Se corta la ruta del archivo </a:t>
            </a:r>
            <a:r>
              <a:rPr lang="es-ES" dirty="0" smtClean="0">
                <a:solidFill>
                  <a:srgbClr val="00B050"/>
                </a:solidFill>
              </a:rPr>
              <a:t>index.js </a:t>
            </a:r>
            <a:r>
              <a:rPr lang="es-ES" dirty="0">
                <a:solidFill>
                  <a:schemeClr val="bg1"/>
                </a:solidFill>
              </a:rPr>
              <a:t>y se pega en el archivo </a:t>
            </a:r>
            <a:r>
              <a:rPr lang="es-ES" dirty="0">
                <a:solidFill>
                  <a:srgbClr val="00B050"/>
                </a:solidFill>
              </a:rPr>
              <a:t>usuarioRoutes.js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59827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7072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rgbClr val="FFC000"/>
                </a:solidFill>
              </a:rPr>
              <a:t>Formulario recuperar </a:t>
            </a:r>
            <a:r>
              <a:rPr lang="es-ES" b="1" dirty="0" smtClean="0">
                <a:solidFill>
                  <a:srgbClr val="FFFF00"/>
                </a:solidFill>
              </a:rPr>
              <a:t>contraseña</a:t>
            </a:r>
            <a:endParaRPr lang="es-CO" b="1" dirty="0">
              <a:solidFill>
                <a:srgbClr val="FFFF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69388" y="989739"/>
            <a:ext cx="10515600" cy="743067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Para ello se agregan algunas líneas en la vista </a:t>
            </a:r>
            <a:r>
              <a:rPr lang="es-ES" b="1" dirty="0" err="1" smtClean="0">
                <a:solidFill>
                  <a:srgbClr val="FFFF00"/>
                </a:solidFill>
              </a:rPr>
              <a:t>Usuariocontroller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y el en archivo </a:t>
            </a:r>
            <a:r>
              <a:rPr lang="es-ES" b="1" dirty="0" err="1" smtClean="0">
                <a:solidFill>
                  <a:srgbClr val="FFFF00"/>
                </a:solidFill>
              </a:rPr>
              <a:t>usuarioRoutes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37" y="1732806"/>
            <a:ext cx="10252501" cy="218031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30666"/>
            <a:ext cx="4830555" cy="258430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229" y="4900236"/>
            <a:ext cx="2943636" cy="1714739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594302" y="4286860"/>
            <a:ext cx="27319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rgbClr val="FFFF00"/>
                </a:solidFill>
              </a:rPr>
              <a:t>Usuariocontroller.js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6264003" y="2638299"/>
            <a:ext cx="23042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rgbClr val="FFFF00"/>
                </a:solidFill>
              </a:rPr>
              <a:t>usuarioRoutes.js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45241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67862" y="517330"/>
            <a:ext cx="10515600" cy="622153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Se crea en la carpeta </a:t>
            </a:r>
            <a:r>
              <a:rPr lang="es-ES" b="1" dirty="0" err="1" smtClean="0">
                <a:solidFill>
                  <a:srgbClr val="FFFF00"/>
                </a:solidFill>
              </a:rPr>
              <a:t>auth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el formulario.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03" y="1312856"/>
            <a:ext cx="2830299" cy="113492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62" y="3789753"/>
            <a:ext cx="10326541" cy="2457793"/>
          </a:xfrm>
          <a:prstGeom prst="rect">
            <a:avLst/>
          </a:prstGeom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767862" y="2807689"/>
            <a:ext cx="10515600" cy="7514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bg1"/>
                </a:solidFill>
              </a:rPr>
              <a:t>Se copia el formulario de ingreso, se elimina un div y se cambian enunciados.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105" y="387004"/>
            <a:ext cx="3572374" cy="2305372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659711" y="3919037"/>
            <a:ext cx="2802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err="1" smtClean="0">
                <a:solidFill>
                  <a:srgbClr val="FFFF00"/>
                </a:solidFill>
              </a:rPr>
              <a:t>olvidepassword.pug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4817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08855"/>
            <a:ext cx="10515600" cy="633681"/>
          </a:xfrm>
        </p:spPr>
        <p:txBody>
          <a:bodyPr>
            <a:normAutofit fontScale="90000"/>
          </a:bodyPr>
          <a:lstStyle/>
          <a:p>
            <a:r>
              <a:rPr lang="es-ES" b="1" dirty="0" err="1" smtClean="0">
                <a:solidFill>
                  <a:srgbClr val="FFC000"/>
                </a:solidFill>
              </a:rPr>
              <a:t>Routing</a:t>
            </a:r>
            <a:r>
              <a:rPr lang="es-ES" b="1" dirty="0" smtClean="0">
                <a:solidFill>
                  <a:srgbClr val="FFC000"/>
                </a:solidFill>
              </a:rPr>
              <a:t> entre paginas:</a:t>
            </a:r>
            <a:endParaRPr lang="es-CO" b="1" dirty="0">
              <a:solidFill>
                <a:srgbClr val="FFC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276985"/>
            <a:ext cx="10515600" cy="805033"/>
          </a:xfrm>
        </p:spPr>
        <p:txBody>
          <a:bodyPr>
            <a:normAutofit lnSpcReduction="10000"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En los formularios registro, </a:t>
            </a:r>
            <a:r>
              <a:rPr lang="es-ES" b="1" dirty="0" err="1" smtClean="0">
                <a:solidFill>
                  <a:srgbClr val="FFFF00"/>
                </a:solidFill>
              </a:rPr>
              <a:t>login</a:t>
            </a:r>
            <a:r>
              <a:rPr lang="es-ES" dirty="0" smtClean="0">
                <a:solidFill>
                  <a:schemeClr val="bg1"/>
                </a:solidFill>
              </a:rPr>
              <a:t>, </a:t>
            </a:r>
            <a:r>
              <a:rPr lang="es-ES" b="1" dirty="0" err="1" smtClean="0">
                <a:solidFill>
                  <a:srgbClr val="FFFF00"/>
                </a:solidFill>
              </a:rPr>
              <a:t>olvidepass</a:t>
            </a:r>
            <a:r>
              <a:rPr lang="es-ES" dirty="0" smtClean="0">
                <a:solidFill>
                  <a:schemeClr val="bg1"/>
                </a:solidFill>
              </a:rPr>
              <a:t>, se agregan los enlaces para desplazarse entre paginas.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88" y="2200651"/>
            <a:ext cx="9431066" cy="136774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7" y="5306094"/>
            <a:ext cx="9221487" cy="11779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214" y="3691827"/>
            <a:ext cx="9154803" cy="149563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9679654" y="2552346"/>
            <a:ext cx="1972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 smtClean="0">
                <a:solidFill>
                  <a:srgbClr val="FFFF00"/>
                </a:solidFill>
              </a:rPr>
              <a:t>Registro.pug</a:t>
            </a:r>
            <a:endParaRPr lang="es-CO" sz="2400" b="1" dirty="0">
              <a:solidFill>
                <a:srgbClr val="FFFF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168210" y="5594647"/>
            <a:ext cx="2742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>
                <a:solidFill>
                  <a:srgbClr val="FFFF00"/>
                </a:solidFill>
              </a:rPr>
              <a:t>olvidePassword.pug</a:t>
            </a:r>
            <a:endParaRPr lang="es-CO" sz="2400" b="1" dirty="0">
              <a:solidFill>
                <a:srgbClr val="FFFF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637395" y="4015376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>
                <a:solidFill>
                  <a:srgbClr val="FFFF00"/>
                </a:solidFill>
              </a:rPr>
              <a:t>Login.pug</a:t>
            </a:r>
            <a:endParaRPr lang="es-CO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771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086" y="238515"/>
            <a:ext cx="3874477" cy="464869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Continuación..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4131" y="4741341"/>
            <a:ext cx="10515600" cy="534573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El  archivo </a:t>
            </a:r>
            <a:r>
              <a:rPr lang="es-ES" b="1" dirty="0" smtClean="0">
                <a:solidFill>
                  <a:srgbClr val="FFFF00"/>
                </a:solidFill>
              </a:rPr>
              <a:t>index.js</a:t>
            </a:r>
            <a:r>
              <a:rPr lang="es-ES" dirty="0" smtClean="0">
                <a:solidFill>
                  <a:schemeClr val="bg1"/>
                </a:solidFill>
              </a:rPr>
              <a:t> se importa las rutas de los archivos </a:t>
            </a:r>
            <a:r>
              <a:rPr lang="es-ES" dirty="0" err="1" smtClean="0">
                <a:solidFill>
                  <a:schemeClr val="bg1"/>
                </a:solidFill>
              </a:rPr>
              <a:t>router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775" y="906308"/>
            <a:ext cx="8345065" cy="361047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609" y="5500468"/>
            <a:ext cx="9278645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4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69387" y="815926"/>
            <a:ext cx="10655105" cy="5403240"/>
          </a:xfrm>
        </p:spPr>
        <p:txBody>
          <a:bodyPr/>
          <a:lstStyle/>
          <a:p>
            <a:pPr algn="just"/>
            <a:r>
              <a:rPr lang="es-ES" sz="3200" dirty="0" smtClean="0">
                <a:solidFill>
                  <a:schemeClr val="bg1"/>
                </a:solidFill>
              </a:rPr>
              <a:t>En el </a:t>
            </a:r>
            <a:r>
              <a:rPr lang="es-ES" sz="3200" dirty="0" smtClean="0">
                <a:solidFill>
                  <a:srgbClr val="00B050"/>
                </a:solidFill>
              </a:rPr>
              <a:t>index.js</a:t>
            </a:r>
            <a:r>
              <a:rPr lang="es-ES" sz="3200" dirty="0" smtClean="0">
                <a:solidFill>
                  <a:schemeClr val="bg1"/>
                </a:solidFill>
              </a:rPr>
              <a:t> le damos la ruta a buscar, para eso se usa (use), que a diferencia de (</a:t>
            </a:r>
            <a:r>
              <a:rPr lang="es-ES" sz="3200" b="1" dirty="0" err="1" smtClean="0">
                <a:solidFill>
                  <a:srgbClr val="FFFF00"/>
                </a:solidFill>
              </a:rPr>
              <a:t>get</a:t>
            </a:r>
            <a:r>
              <a:rPr lang="es-ES" sz="3200" dirty="0" smtClean="0">
                <a:solidFill>
                  <a:schemeClr val="bg1"/>
                </a:solidFill>
              </a:rPr>
              <a:t>), busca la ruta que comience con (/), mientras que </a:t>
            </a:r>
            <a:r>
              <a:rPr lang="es-ES" sz="3200" dirty="0" err="1" smtClean="0">
                <a:solidFill>
                  <a:schemeClr val="bg1"/>
                </a:solidFill>
              </a:rPr>
              <a:t>get</a:t>
            </a:r>
            <a:r>
              <a:rPr lang="es-ES" sz="3200" dirty="0" smtClean="0">
                <a:solidFill>
                  <a:schemeClr val="bg1"/>
                </a:solidFill>
              </a:rPr>
              <a:t> trae la ruta especificada dentro de  diagonales.</a:t>
            </a:r>
          </a:p>
          <a:p>
            <a:endParaRPr lang="es-ES" dirty="0"/>
          </a:p>
          <a:p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342" y="3433763"/>
            <a:ext cx="8309082" cy="12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80719"/>
            <a:ext cx="10515600" cy="563343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rgbClr val="FFC000"/>
                </a:solidFill>
              </a:rPr>
              <a:t>Probando con </a:t>
            </a:r>
            <a:r>
              <a:rPr lang="es-ES" dirty="0" err="1" smtClean="0">
                <a:solidFill>
                  <a:srgbClr val="FFC000"/>
                </a:solidFill>
              </a:rPr>
              <a:t>Postman</a:t>
            </a:r>
            <a:r>
              <a:rPr lang="es-ES" dirty="0">
                <a:solidFill>
                  <a:srgbClr val="FFC000"/>
                </a:solidFill>
              </a:rPr>
              <a:t> </a:t>
            </a:r>
            <a:r>
              <a:rPr lang="es-ES" dirty="0" smtClean="0">
                <a:solidFill>
                  <a:srgbClr val="FFC000"/>
                </a:solidFill>
              </a:rPr>
              <a:t>las rutas.</a:t>
            </a:r>
            <a:endParaRPr lang="es-CO" dirty="0">
              <a:solidFill>
                <a:srgbClr val="FFC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5249" y="1195755"/>
            <a:ext cx="11085342" cy="5556738"/>
          </a:xfrm>
        </p:spPr>
        <p:txBody>
          <a:bodyPr>
            <a:normAutofit/>
          </a:bodyPr>
          <a:lstStyle/>
          <a:p>
            <a:pPr algn="just"/>
            <a:r>
              <a:rPr lang="es-ES" sz="3200" b="1" dirty="0" smtClean="0">
                <a:solidFill>
                  <a:srgbClr val="FFC000"/>
                </a:solidFill>
              </a:rPr>
              <a:t>¿Qué es </a:t>
            </a:r>
            <a:r>
              <a:rPr lang="es-ES" sz="3200" b="1" dirty="0" err="1" smtClean="0">
                <a:solidFill>
                  <a:srgbClr val="FFC000"/>
                </a:solidFill>
              </a:rPr>
              <a:t>Postman</a:t>
            </a:r>
            <a:r>
              <a:rPr lang="es-ES" sz="3200" b="1" dirty="0" smtClean="0">
                <a:solidFill>
                  <a:srgbClr val="FFC000"/>
                </a:solidFill>
              </a:rPr>
              <a:t>?</a:t>
            </a:r>
          </a:p>
          <a:p>
            <a:pPr algn="just"/>
            <a:endParaRPr lang="es-ES" b="1" dirty="0" smtClean="0"/>
          </a:p>
          <a:p>
            <a:pPr algn="just"/>
            <a:r>
              <a:rPr lang="es-ES" b="1" dirty="0" err="1" smtClean="0">
                <a:solidFill>
                  <a:schemeClr val="bg1"/>
                </a:solidFill>
              </a:rPr>
              <a:t>Postman</a:t>
            </a:r>
            <a:r>
              <a:rPr lang="es-ES" b="1" dirty="0" smtClean="0">
                <a:solidFill>
                  <a:schemeClr val="bg1"/>
                </a:solidFill>
              </a:rPr>
              <a:t> es una plataforma que permite y hace más sencilla la creación y el uso de </a:t>
            </a:r>
            <a:r>
              <a:rPr lang="es-ES" b="1" dirty="0" err="1" smtClean="0">
                <a:solidFill>
                  <a:schemeClr val="bg1"/>
                </a:solidFill>
              </a:rPr>
              <a:t>APIs</a:t>
            </a:r>
            <a:r>
              <a:rPr lang="es-ES" b="1" dirty="0" smtClean="0">
                <a:solidFill>
                  <a:schemeClr val="bg1"/>
                </a:solidFill>
              </a:rPr>
              <a:t>. </a:t>
            </a:r>
            <a:r>
              <a:rPr lang="es-ES" dirty="0" smtClean="0">
                <a:solidFill>
                  <a:schemeClr val="bg1"/>
                </a:solidFill>
              </a:rPr>
              <a:t>Esta herramienta es muy útil para </a:t>
            </a:r>
            <a:r>
              <a:rPr lang="es-ES" dirty="0" smtClean="0">
                <a:solidFill>
                  <a:schemeClr val="bg1"/>
                </a:solidFill>
                <a:hlinkClick r:id="rId2"/>
              </a:rPr>
              <a:t>programar</a:t>
            </a:r>
            <a:r>
              <a:rPr lang="es-ES" dirty="0" smtClean="0">
                <a:solidFill>
                  <a:schemeClr val="bg1"/>
                </a:solidFill>
              </a:rPr>
              <a:t> porque </a:t>
            </a:r>
            <a:r>
              <a:rPr lang="es-ES" b="1" dirty="0" smtClean="0">
                <a:solidFill>
                  <a:schemeClr val="bg1"/>
                </a:solidFill>
              </a:rPr>
              <a:t>da la posibilidad hacer pruebas y comprobar el correcto funcionamiento</a:t>
            </a:r>
            <a:r>
              <a:rPr lang="es-ES" dirty="0" smtClean="0">
                <a:solidFill>
                  <a:schemeClr val="bg1"/>
                </a:solidFill>
              </a:rPr>
              <a:t> de los proyectos que realizan los </a:t>
            </a:r>
            <a:r>
              <a:rPr lang="es-ES" dirty="0" smtClean="0">
                <a:solidFill>
                  <a:schemeClr val="bg1"/>
                </a:solidFill>
                <a:hlinkClick r:id="rId3"/>
              </a:rPr>
              <a:t>desarrolladores web</a:t>
            </a:r>
            <a:r>
              <a:rPr lang="es-ES" dirty="0" smtClean="0">
                <a:solidFill>
                  <a:schemeClr val="bg1"/>
                </a:solidFill>
              </a:rPr>
              <a:t>. ¡Todo en base a una extensión en Google </a:t>
            </a:r>
            <a:r>
              <a:rPr lang="es-ES" dirty="0" err="1" smtClean="0">
                <a:solidFill>
                  <a:schemeClr val="bg1"/>
                </a:solidFill>
              </a:rPr>
              <a:t>Chrome</a:t>
            </a:r>
            <a:r>
              <a:rPr lang="es-ES" dirty="0" smtClean="0">
                <a:solidFill>
                  <a:schemeClr val="bg1"/>
                </a:solidFill>
              </a:rPr>
              <a:t>! </a:t>
            </a:r>
          </a:p>
          <a:p>
            <a:pPr algn="just"/>
            <a:endParaRPr lang="es-ES" dirty="0" smtClean="0">
              <a:solidFill>
                <a:schemeClr val="bg1"/>
              </a:solidFill>
            </a:endParaRPr>
          </a:p>
          <a:p>
            <a:pPr algn="just"/>
            <a:r>
              <a:rPr lang="es-ES" dirty="0" smtClean="0">
                <a:solidFill>
                  <a:schemeClr val="bg1"/>
                </a:solidFill>
              </a:rPr>
              <a:t>Gracias a los avances en tecnología, </a:t>
            </a:r>
            <a:r>
              <a:rPr lang="es-ES" b="1" dirty="0" err="1" smtClean="0">
                <a:solidFill>
                  <a:schemeClr val="bg1"/>
                </a:solidFill>
              </a:rPr>
              <a:t>Postman</a:t>
            </a:r>
            <a:r>
              <a:rPr lang="es-ES" b="1" dirty="0" smtClean="0">
                <a:solidFill>
                  <a:schemeClr val="bg1"/>
                </a:solidFill>
              </a:rPr>
              <a:t> ha pasado de ser una extensión a ser una aplicación</a:t>
            </a:r>
            <a:r>
              <a:rPr lang="es-ES" dirty="0" smtClean="0">
                <a:solidFill>
                  <a:schemeClr val="bg1"/>
                </a:solidFill>
              </a:rPr>
              <a:t> que cuenta con herramientas nativas para varios sistemas operativos, entre los que se encuentran los principales:</a:t>
            </a:r>
            <a:r>
              <a:rPr lang="es-ES" b="1" dirty="0" smtClean="0">
                <a:solidFill>
                  <a:schemeClr val="bg1"/>
                </a:solidFill>
              </a:rPr>
              <a:t> Windows, Mac y Linux. </a:t>
            </a:r>
            <a:endParaRPr lang="es-E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595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20505" y="745588"/>
            <a:ext cx="11254153" cy="5809957"/>
          </a:xfrm>
        </p:spPr>
        <p:txBody>
          <a:bodyPr>
            <a:normAutofit/>
          </a:bodyPr>
          <a:lstStyle/>
          <a:p>
            <a:pPr algn="just"/>
            <a:r>
              <a:rPr lang="es-ES" sz="3600" b="1" dirty="0" smtClean="0">
                <a:solidFill>
                  <a:srgbClr val="FFC000"/>
                </a:solidFill>
              </a:rPr>
              <a:t>Para qué sirve </a:t>
            </a:r>
            <a:r>
              <a:rPr lang="es-ES" sz="3600" b="1" dirty="0" err="1" smtClean="0">
                <a:solidFill>
                  <a:srgbClr val="FFC000"/>
                </a:solidFill>
              </a:rPr>
              <a:t>Postman</a:t>
            </a:r>
            <a:endParaRPr lang="es-ES" sz="3600" b="1" dirty="0" smtClean="0">
              <a:solidFill>
                <a:srgbClr val="FFC000"/>
              </a:solidFill>
            </a:endParaRPr>
          </a:p>
          <a:p>
            <a:pPr algn="just"/>
            <a:endParaRPr lang="es-ES" b="1" dirty="0" smtClean="0"/>
          </a:p>
          <a:p>
            <a:pPr algn="just"/>
            <a:r>
              <a:rPr lang="es-ES" b="1" dirty="0" smtClean="0">
                <a:solidFill>
                  <a:srgbClr val="FFFF00"/>
                </a:solidFill>
              </a:rPr>
              <a:t>De manera general, </a:t>
            </a:r>
            <a:r>
              <a:rPr lang="es-ES" b="1" dirty="0" err="1" smtClean="0">
                <a:solidFill>
                  <a:srgbClr val="FFFF00"/>
                </a:solidFill>
              </a:rPr>
              <a:t>Postman</a:t>
            </a:r>
            <a:r>
              <a:rPr lang="es-ES" b="1" dirty="0" smtClean="0">
                <a:solidFill>
                  <a:srgbClr val="FFFF00"/>
                </a:solidFill>
              </a:rPr>
              <a:t> sirve para: </a:t>
            </a:r>
          </a:p>
          <a:p>
            <a:pPr algn="just"/>
            <a:endParaRPr lang="es-ES" dirty="0" smtClean="0">
              <a:solidFill>
                <a:schemeClr val="bg1"/>
              </a:solidFill>
            </a:endParaRPr>
          </a:p>
          <a:p>
            <a:pPr algn="just"/>
            <a:r>
              <a:rPr lang="es-ES" b="1" dirty="0" smtClean="0">
                <a:solidFill>
                  <a:schemeClr val="bg1"/>
                </a:solidFill>
              </a:rPr>
              <a:t>Probar colecciones o catálogos </a:t>
            </a:r>
            <a:r>
              <a:rPr lang="es-ES" b="1" dirty="0" err="1" smtClean="0">
                <a:solidFill>
                  <a:schemeClr val="bg1"/>
                </a:solidFill>
              </a:rPr>
              <a:t>APIs</a:t>
            </a:r>
            <a:r>
              <a:rPr lang="es-ES" b="1" dirty="0" smtClean="0">
                <a:solidFill>
                  <a:schemeClr val="bg1"/>
                </a:solidFill>
              </a:rPr>
              <a:t>,</a:t>
            </a:r>
            <a:r>
              <a:rPr lang="es-ES" dirty="0" smtClean="0">
                <a:solidFill>
                  <a:schemeClr val="bg1"/>
                </a:solidFill>
              </a:rPr>
              <a:t> ya sea para </a:t>
            </a:r>
            <a:r>
              <a:rPr lang="es-ES" dirty="0" err="1" smtClean="0">
                <a:solidFill>
                  <a:schemeClr val="bg1"/>
                </a:solidFill>
                <a:hlinkClick r:id="rId2"/>
              </a:rPr>
              <a:t>Frontend</a:t>
            </a:r>
            <a:r>
              <a:rPr lang="es-ES" dirty="0" smtClean="0">
                <a:solidFill>
                  <a:schemeClr val="bg1"/>
                </a:solidFill>
                <a:hlinkClick r:id="rId2"/>
              </a:rPr>
              <a:t> o </a:t>
            </a:r>
            <a:r>
              <a:rPr lang="es-ES" dirty="0" err="1" smtClean="0">
                <a:solidFill>
                  <a:schemeClr val="bg1"/>
                </a:solidFill>
                <a:hlinkClick r:id="rId2"/>
              </a:rPr>
              <a:t>Backend</a:t>
            </a:r>
            <a:r>
              <a:rPr lang="es-ES" dirty="0" smtClean="0">
                <a:solidFill>
                  <a:schemeClr val="bg1"/>
                </a:solidFill>
                <a:hlinkClick r:id="rId2"/>
              </a:rPr>
              <a:t>.</a:t>
            </a:r>
            <a:endParaRPr lang="es-ES" dirty="0" smtClean="0">
              <a:solidFill>
                <a:schemeClr val="bg1"/>
              </a:solidFill>
            </a:endParaRPr>
          </a:p>
          <a:p>
            <a:pPr algn="just"/>
            <a:r>
              <a:rPr lang="es-ES" b="1" dirty="0" smtClean="0">
                <a:solidFill>
                  <a:schemeClr val="bg1"/>
                </a:solidFill>
              </a:rPr>
              <a:t>Clasificar y organizar en carpetas </a:t>
            </a:r>
            <a:r>
              <a:rPr lang="es-ES" dirty="0" smtClean="0">
                <a:solidFill>
                  <a:schemeClr val="bg1"/>
                </a:solidFill>
              </a:rPr>
              <a:t>funciones y módulos de los servicios web.</a:t>
            </a:r>
          </a:p>
          <a:p>
            <a:pPr algn="just"/>
            <a:r>
              <a:rPr lang="es-ES" b="1" dirty="0" smtClean="0">
                <a:solidFill>
                  <a:schemeClr val="bg1"/>
                </a:solidFill>
              </a:rPr>
              <a:t>Ofrece la posibilidad de </a:t>
            </a:r>
            <a:r>
              <a:rPr lang="es-ES" dirty="0" smtClean="0">
                <a:solidFill>
                  <a:schemeClr val="bg1"/>
                </a:solidFill>
              </a:rPr>
              <a:t>gestionar el ciclo de vida de la API. </a:t>
            </a:r>
          </a:p>
          <a:p>
            <a:pPr algn="just"/>
            <a:r>
              <a:rPr lang="es-ES" dirty="0" smtClean="0">
                <a:solidFill>
                  <a:schemeClr val="bg1"/>
                </a:solidFill>
              </a:rPr>
              <a:t>Generar </a:t>
            </a:r>
            <a:r>
              <a:rPr lang="es-ES" b="1" dirty="0" smtClean="0">
                <a:solidFill>
                  <a:schemeClr val="bg1"/>
                </a:solidFill>
              </a:rPr>
              <a:t>documentos y monitorizar</a:t>
            </a:r>
            <a:r>
              <a:rPr lang="es-ES" dirty="0" smtClean="0">
                <a:solidFill>
                  <a:schemeClr val="bg1"/>
                </a:solidFill>
              </a:rPr>
              <a:t> las </a:t>
            </a:r>
            <a:r>
              <a:rPr lang="es-ES" dirty="0" err="1" smtClean="0">
                <a:solidFill>
                  <a:schemeClr val="bg1"/>
                </a:solidFill>
              </a:rPr>
              <a:t>APIs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es-ES" b="1" dirty="0" smtClean="0">
                <a:solidFill>
                  <a:schemeClr val="bg1"/>
                </a:solidFill>
              </a:rPr>
              <a:t>Trabajar con entornos</a:t>
            </a:r>
            <a:r>
              <a:rPr lang="es-ES" dirty="0" smtClean="0">
                <a:solidFill>
                  <a:schemeClr val="bg1"/>
                </a:solidFill>
              </a:rPr>
              <a:t> que permitan compartir, en un entorno </a:t>
            </a:r>
            <a:r>
              <a:rPr lang="es-ES" dirty="0" err="1" smtClean="0">
                <a:solidFill>
                  <a:schemeClr val="bg1"/>
                </a:solidFill>
                <a:hlinkClick r:id="rId3"/>
              </a:rPr>
              <a:t>cloud</a:t>
            </a:r>
            <a:r>
              <a:rPr lang="es-ES" dirty="0" smtClean="0">
                <a:solidFill>
                  <a:schemeClr val="bg1"/>
                </a:solidFill>
              </a:rPr>
              <a:t>, información con los miembros del equipo que forman parte del desarrollo.</a:t>
            </a:r>
          </a:p>
          <a:p>
            <a:endParaRPr lang="es-ES" dirty="0" smtClean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797225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2194</TotalTime>
  <Words>1359</Words>
  <Application>Microsoft Office PowerPoint</Application>
  <PresentationFormat>Panorámica</PresentationFormat>
  <Paragraphs>141</Paragraphs>
  <Slides>52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Tahoma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Creando archivos Router</vt:lpstr>
      <vt:lpstr>Continuación..</vt:lpstr>
      <vt:lpstr>Presentación de PowerPoint</vt:lpstr>
      <vt:lpstr>Probando con Postman las rutas.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Continuando usando Postman.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Habilitar Pug.</vt:lpstr>
      <vt:lpstr>Presentación de PowerPoint</vt:lpstr>
      <vt:lpstr>Presentación de PowerPoint</vt:lpstr>
      <vt:lpstr>Pasar datos a la vista que vengan del Servidor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Trabajando con controlador</vt:lpstr>
      <vt:lpstr>Presentación de PowerPoint</vt:lpstr>
      <vt:lpstr>Agregando un nuevo end point</vt:lpstr>
      <vt:lpstr>Presentación de PowerPoint</vt:lpstr>
      <vt:lpstr>Instalando talwindCss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Creando Formulario.</vt:lpstr>
      <vt:lpstr>Creando Formulario.</vt:lpstr>
      <vt:lpstr>Crear formulario Inicio sesión</vt:lpstr>
      <vt:lpstr>Formulario recuperar contraseña</vt:lpstr>
      <vt:lpstr>Presentación de PowerPoint</vt:lpstr>
      <vt:lpstr>Routing entre paginas: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Usuario</cp:lastModifiedBy>
  <cp:revision>141</cp:revision>
  <dcterms:created xsi:type="dcterms:W3CDTF">2023-03-21T19:24:07Z</dcterms:created>
  <dcterms:modified xsi:type="dcterms:W3CDTF">2024-02-27T16:29:24Z</dcterms:modified>
</cp:coreProperties>
</file>